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4" r:id="rId1"/>
  </p:sldMasterIdLst>
  <p:notesMasterIdLst>
    <p:notesMasterId r:id="rId11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12"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0953064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 name="Shape 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 the final contents, just fillter</a:t>
            </a:r>
          </a:p>
        </p:txBody>
      </p:sp>
    </p:spTree>
    <p:extLst>
      <p:ext uri="{BB962C8B-B14F-4D97-AF65-F5344CB8AC3E}">
        <p14:creationId xmlns:p14="http://schemas.microsoft.com/office/powerpoint/2010/main" val="806196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26231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0" name="Shape 6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When looking through the assemble I notice it makes a call to grab one chunk from payload, most other commands loop this call but this one just calls it once. </a:t>
            </a:r>
          </a:p>
        </p:txBody>
      </p:sp>
    </p:spTree>
    <p:extLst>
      <p:ext uri="{BB962C8B-B14F-4D97-AF65-F5344CB8AC3E}">
        <p14:creationId xmlns:p14="http://schemas.microsoft.com/office/powerpoint/2010/main" val="202015639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Critical call to 00190020 arguments:</a:t>
            </a:r>
          </a:p>
          <a:p>
            <a:pPr lvl="0" rtl="0">
              <a:spcBef>
                <a:spcPts val="0"/>
              </a:spcBef>
              <a:buNone/>
            </a:pPr>
            <a:r>
              <a:rPr lang="en"/>
              <a:t>$a0 = pointer to payload</a:t>
            </a:r>
          </a:p>
          <a:p>
            <a:pPr lvl="0" rtl="0">
              <a:spcBef>
                <a:spcPts val="0"/>
              </a:spcBef>
              <a:buNone/>
            </a:pPr>
            <a:r>
              <a:rPr lang="en"/>
              <a:t>$a1 = word from stack</a:t>
            </a:r>
          </a:p>
          <a:p>
            <a:pPr lvl="0" rtl="0">
              <a:spcBef>
                <a:spcPts val="0"/>
              </a:spcBef>
              <a:buNone/>
            </a:pPr>
            <a:r>
              <a:rPr lang="en"/>
              <a:t>$a2 = word from stack</a:t>
            </a:r>
          </a:p>
          <a:p>
            <a:pPr lvl="0" rtl="0">
              <a:spcBef>
                <a:spcPts val="0"/>
              </a:spcBef>
              <a:buNone/>
            </a:pPr>
            <a:r>
              <a:rPr lang="en"/>
              <a:t>Expects return 0;</a:t>
            </a:r>
          </a:p>
          <a:p>
            <a:pPr lvl="0" rtl="0">
              <a:spcBef>
                <a:spcPts val="0"/>
              </a:spcBef>
              <a:buNone/>
            </a:pPr>
            <a:endParaRPr/>
          </a:p>
          <a:p>
            <a:pPr lvl="0" rtl="0">
              <a:spcBef>
                <a:spcPts val="0"/>
              </a:spcBef>
              <a:buNone/>
            </a:pPr>
            <a:r>
              <a:rPr lang="en"/>
              <a:t>Critical value so patching didn’t work we need to make the function return 0</a:t>
            </a:r>
          </a:p>
          <a:p>
            <a:pPr lvl="0" rtl="0">
              <a:spcBef>
                <a:spcPts val="0"/>
              </a:spcBef>
              <a:buNone/>
            </a:pPr>
            <a:r>
              <a:rPr lang="en"/>
              <a:t>After some exploration a1 == Joining players id</a:t>
            </a:r>
          </a:p>
          <a:p>
            <a:pPr lvl="0" rtl="0">
              <a:spcBef>
                <a:spcPts val="0"/>
              </a:spcBef>
              <a:buNone/>
            </a:pPr>
            <a:r>
              <a:rPr lang="en"/>
              <a:t>Function checked if the 4bytes read earlier == a1, proper response is the joining players id</a:t>
            </a:r>
          </a:p>
        </p:txBody>
      </p:sp>
    </p:spTree>
    <p:extLst>
      <p:ext uri="{BB962C8B-B14F-4D97-AF65-F5344CB8AC3E}">
        <p14:creationId xmlns:p14="http://schemas.microsoft.com/office/powerpoint/2010/main" val="178667833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54" name="Shape 6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8321307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Shape 6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0" name="Shape 6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Finally joined a game for the first time in 6 years</a:t>
            </a:r>
          </a:p>
          <a:p>
            <a:pPr>
              <a:spcBef>
                <a:spcPts val="0"/>
              </a:spcBef>
              <a:buNone/>
            </a:pPr>
            <a:endParaRPr/>
          </a:p>
        </p:txBody>
      </p:sp>
    </p:spTree>
    <p:extLst>
      <p:ext uri="{BB962C8B-B14F-4D97-AF65-F5344CB8AC3E}">
        <p14:creationId xmlns:p14="http://schemas.microsoft.com/office/powerpoint/2010/main" val="47243699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346329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A lot of work, a lot is not shown here even after joining the game we then had to handle packets sent while ingame like joining a team, stats, new round information</a:t>
            </a:r>
          </a:p>
        </p:txBody>
      </p:sp>
    </p:spTree>
    <p:extLst>
      <p:ext uri="{BB962C8B-B14F-4D97-AF65-F5344CB8AC3E}">
        <p14:creationId xmlns:p14="http://schemas.microsoft.com/office/powerpoint/2010/main" val="326750770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Ghz / Derrik “too-vee”, co-developer</a:t>
            </a:r>
          </a:p>
          <a:p>
            <a:pPr lvl="0" rtl="0">
              <a:spcBef>
                <a:spcPts val="0"/>
              </a:spcBef>
              <a:buNone/>
            </a:pPr>
            <a:r>
              <a:rPr lang="en"/>
              <a:t>Zak - Initial ground breaking and DNAS bypass on emulator, worked on Resident Evil Outbreak server</a:t>
            </a:r>
          </a:p>
          <a:p>
            <a:pPr lvl="0" rtl="0">
              <a:spcBef>
                <a:spcPts val="0"/>
              </a:spcBef>
              <a:buNone/>
            </a:pPr>
            <a:r>
              <a:rPr lang="en"/>
              <a:t>Mohamed Saher - PES6 server, was willing to answer some of my questions about PES which confirmed some of our thoughts for MGO</a:t>
            </a:r>
          </a:p>
          <a:p>
            <a:pPr lvl="0" rtl="0">
              <a:spcBef>
                <a:spcPts val="0"/>
              </a:spcBef>
              <a:buNone/>
            </a:pPr>
            <a:r>
              <a:rPr lang="en"/>
              <a:t>Wtf - MGO2 dev</a:t>
            </a:r>
          </a:p>
          <a:p>
            <a:pPr lvl="0" rtl="0">
              <a:spcBef>
                <a:spcPts val="0"/>
              </a:spcBef>
              <a:buNone/>
            </a:pPr>
            <a:r>
              <a:rPr lang="en"/>
              <a:t>Jayveer - Reversing file formats on MGO2</a:t>
            </a:r>
          </a:p>
          <a:p>
            <a:pPr lvl="0" rtl="0">
              <a:spcBef>
                <a:spcPts val="0"/>
              </a:spcBef>
              <a:buNone/>
            </a:pPr>
            <a:endParaRPr/>
          </a:p>
        </p:txBody>
      </p:sp>
    </p:spTree>
    <p:extLst>
      <p:ext uri="{BB962C8B-B14F-4D97-AF65-F5344CB8AC3E}">
        <p14:creationId xmlns:p14="http://schemas.microsoft.com/office/powerpoint/2010/main" val="163487973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3" name="Shape 6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7698755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9" name="Shape 6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393391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4" name="Shape 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This is an overview of the easy stuff</a:t>
            </a:r>
          </a:p>
          <a:p>
            <a:pPr>
              <a:spcBef>
                <a:spcPts val="0"/>
              </a:spcBef>
              <a:buNone/>
            </a:pPr>
            <a:r>
              <a:rPr lang="en"/>
              <a:t>We will deal with the technical issues in the next section</a:t>
            </a:r>
          </a:p>
        </p:txBody>
      </p:sp>
    </p:spTree>
    <p:extLst>
      <p:ext uri="{BB962C8B-B14F-4D97-AF65-F5344CB8AC3E}">
        <p14:creationId xmlns:p14="http://schemas.microsoft.com/office/powerpoint/2010/main" val="3446241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STUN was quick and easy to get going</a:t>
            </a:r>
          </a:p>
        </p:txBody>
      </p:sp>
    </p:spTree>
    <p:extLst>
      <p:ext uri="{BB962C8B-B14F-4D97-AF65-F5344CB8AC3E}">
        <p14:creationId xmlns:p14="http://schemas.microsoft.com/office/powerpoint/2010/main" val="1236672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DNAS was biggest issue at first for MGO1</a:t>
            </a:r>
          </a:p>
        </p:txBody>
      </p:sp>
    </p:spTree>
    <p:extLst>
      <p:ext uri="{BB962C8B-B14F-4D97-AF65-F5344CB8AC3E}">
        <p14:creationId xmlns:p14="http://schemas.microsoft.com/office/powerpoint/2010/main" val="1620860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DNAS Bypass happens</a:t>
            </a:r>
          </a:p>
          <a:p>
            <a:pPr lvl="0" rtl="0">
              <a:spcBef>
                <a:spcPts val="0"/>
              </a:spcBef>
              <a:buNone/>
            </a:pPr>
            <a:r>
              <a:rPr lang="en"/>
              <a:t>But how do you return zero without patching the binary</a:t>
            </a:r>
          </a:p>
        </p:txBody>
      </p:sp>
    </p:spTree>
    <p:extLst>
      <p:ext uri="{BB962C8B-B14F-4D97-AF65-F5344CB8AC3E}">
        <p14:creationId xmlns:p14="http://schemas.microsoft.com/office/powerpoint/2010/main" val="3627371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Less than ideal but other games have not needed to deal with this. When all DNAS servers go down I believe this will be the only option however.</a:t>
            </a:r>
          </a:p>
        </p:txBody>
      </p:sp>
    </p:spTree>
    <p:extLst>
      <p:ext uri="{BB962C8B-B14F-4D97-AF65-F5344CB8AC3E}">
        <p14:creationId xmlns:p14="http://schemas.microsoft.com/office/powerpoint/2010/main" val="2044864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Magic, when I was a kid these things were just magic to me, meaningless numbers</a:t>
            </a:r>
          </a:p>
        </p:txBody>
      </p:sp>
    </p:spTree>
    <p:extLst>
      <p:ext uri="{BB962C8B-B14F-4D97-AF65-F5344CB8AC3E}">
        <p14:creationId xmlns:p14="http://schemas.microsoft.com/office/powerpoint/2010/main" val="1391593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Magic, when I was a kid these things were just magic to me, meaningless numbers</a:t>
            </a:r>
          </a:p>
        </p:txBody>
      </p:sp>
    </p:spTree>
    <p:extLst>
      <p:ext uri="{BB962C8B-B14F-4D97-AF65-F5344CB8AC3E}">
        <p14:creationId xmlns:p14="http://schemas.microsoft.com/office/powerpoint/2010/main" val="1561190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5985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4454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Shape 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 name="Shape 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4218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Explain how the struct handles the two different net types.</a:t>
            </a:r>
          </a:p>
        </p:txBody>
      </p:sp>
    </p:spTree>
    <p:extLst>
      <p:ext uri="{BB962C8B-B14F-4D97-AF65-F5344CB8AC3E}">
        <p14:creationId xmlns:p14="http://schemas.microsoft.com/office/powerpoint/2010/main" val="266307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74466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1" name="Shape 1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These are the two library calls that we have to either fulfill or completely bypass. Since we changed the network type to ‘NET’ the NP library was never initialized thus these function calls do not exist in memory.</a:t>
            </a:r>
          </a:p>
        </p:txBody>
      </p:sp>
    </p:spTree>
    <p:extLst>
      <p:ext uri="{BB962C8B-B14F-4D97-AF65-F5344CB8AC3E}">
        <p14:creationId xmlns:p14="http://schemas.microsoft.com/office/powerpoint/2010/main" val="3715936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8630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28259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MGO1 - guess work worked great, 0x30</a:t>
            </a:r>
          </a:p>
        </p:txBody>
      </p:sp>
    </p:spTree>
    <p:extLst>
      <p:ext uri="{BB962C8B-B14F-4D97-AF65-F5344CB8AC3E}">
        <p14:creationId xmlns:p14="http://schemas.microsoft.com/office/powerpoint/2010/main" val="390177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56026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8031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94189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Packets make everything easier. Complete capture and this isn’t too difficult. The more that is missing the harder it becomes.</a:t>
            </a:r>
          </a:p>
        </p:txBody>
      </p:sp>
    </p:spTree>
    <p:extLst>
      <p:ext uri="{BB962C8B-B14F-4D97-AF65-F5344CB8AC3E}">
        <p14:creationId xmlns:p14="http://schemas.microsoft.com/office/powerpoint/2010/main" val="38827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 name="Shape 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286017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Step one: read the data, anyone understand this; read hex?</a:t>
            </a:r>
          </a:p>
          <a:p>
            <a:pPr lvl="0" rtl="0">
              <a:spcBef>
                <a:spcPts val="0"/>
              </a:spcBef>
              <a:buNone/>
            </a:pPr>
            <a:r>
              <a:rPr lang="en"/>
              <a:t>I see an A (4th from right on top)</a:t>
            </a:r>
          </a:p>
          <a:p>
            <a:pPr lvl="0" rtl="0">
              <a:spcBef>
                <a:spcPts val="0"/>
              </a:spcBef>
              <a:buNone/>
            </a:pPr>
            <a:r>
              <a:rPr lang="en"/>
              <a:t>Zp also</a:t>
            </a:r>
          </a:p>
          <a:p>
            <a:pPr>
              <a:spcBef>
                <a:spcPts val="0"/>
              </a:spcBef>
              <a:buNone/>
            </a:pPr>
            <a:r>
              <a:rPr lang="en"/>
              <a:t>Maybe viewing the ascii would help</a:t>
            </a:r>
          </a:p>
        </p:txBody>
      </p:sp>
    </p:spTree>
    <p:extLst>
      <p:ext uri="{BB962C8B-B14F-4D97-AF65-F5344CB8AC3E}">
        <p14:creationId xmlns:p14="http://schemas.microsoft.com/office/powerpoint/2010/main" val="784713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6" name="Shape 2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There is the A</a:t>
            </a:r>
          </a:p>
          <a:p>
            <a:pPr lvl="0" rtl="0">
              <a:spcBef>
                <a:spcPts val="0"/>
              </a:spcBef>
              <a:buNone/>
            </a:pPr>
            <a:r>
              <a:rPr lang="en"/>
              <a:t>And Zp … Zp … Zp … Zp … in all of them, interesting.</a:t>
            </a:r>
          </a:p>
          <a:p>
            <a:pPr>
              <a:spcBef>
                <a:spcPts val="0"/>
              </a:spcBef>
              <a:buNone/>
            </a:pPr>
            <a:r>
              <a:rPr lang="en"/>
              <a:t>Maybe a larger packet will help?</a:t>
            </a:r>
          </a:p>
        </p:txBody>
      </p:sp>
    </p:spTree>
    <p:extLst>
      <p:ext uri="{BB962C8B-B14F-4D97-AF65-F5344CB8AC3E}">
        <p14:creationId xmlns:p14="http://schemas.microsoft.com/office/powerpoint/2010/main" val="31267235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Larger packet in ascii help? If you’ve not encountered this before this can stump you for awhile. But once you know it its easy to spot.</a:t>
            </a:r>
          </a:p>
        </p:txBody>
      </p:sp>
    </p:spTree>
    <p:extLst>
      <p:ext uri="{BB962C8B-B14F-4D97-AF65-F5344CB8AC3E}">
        <p14:creationId xmlns:p14="http://schemas.microsoft.com/office/powerpoint/2010/main" val="33154063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Looking at the hex another thing stands out 85 aX after the Zp</a:t>
            </a:r>
          </a:p>
        </p:txBody>
      </p:sp>
    </p:spTree>
    <p:extLst>
      <p:ext uri="{BB962C8B-B14F-4D97-AF65-F5344CB8AC3E}">
        <p14:creationId xmlns:p14="http://schemas.microsoft.com/office/powerpoint/2010/main" val="467300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Notice columns also 70s always in one column 85 next to it….so what is this encryption being used</a:t>
            </a:r>
          </a:p>
        </p:txBody>
      </p:sp>
    </p:spTree>
    <p:extLst>
      <p:ext uri="{BB962C8B-B14F-4D97-AF65-F5344CB8AC3E}">
        <p14:creationId xmlns:p14="http://schemas.microsoft.com/office/powerpoint/2010/main" val="20902552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02570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Key is used by MGO1 and MGO2</a:t>
            </a:r>
          </a:p>
          <a:p>
            <a:pPr>
              <a:spcBef>
                <a:spcPts val="0"/>
              </a:spcBef>
              <a:buNone/>
            </a:pPr>
            <a:r>
              <a:rPr lang="en"/>
              <a:t>Now we can read the packets but now what? We need to understand it not just view it. We need to understand the protocol so lets look at more packets</a:t>
            </a:r>
          </a:p>
        </p:txBody>
      </p:sp>
    </p:spTree>
    <p:extLst>
      <p:ext uri="{BB962C8B-B14F-4D97-AF65-F5344CB8AC3E}">
        <p14:creationId xmlns:p14="http://schemas.microsoft.com/office/powerpoint/2010/main" val="10039832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Its the lobby listing</a:t>
            </a:r>
            <a:br>
              <a:rPr lang="en"/>
            </a:br>
            <a:r>
              <a:rPr lang="en"/>
              <a:t>mgs3-gate-eu 220.151.173.179</a:t>
            </a:r>
          </a:p>
          <a:p>
            <a:pPr lvl="0" rtl="0">
              <a:spcBef>
                <a:spcPts val="0"/>
              </a:spcBef>
              <a:buNone/>
            </a:pPr>
            <a:r>
              <a:rPr lang="en"/>
              <a:t>mgs3-account-eu 220.151.173.180</a:t>
            </a:r>
          </a:p>
          <a:p>
            <a:pPr>
              <a:spcBef>
                <a:spcPts val="0"/>
              </a:spcBef>
              <a:buNone/>
            </a:pPr>
            <a:r>
              <a:rPr lang="en"/>
              <a:t>More about this packet later, but first lets figure out the protocol</a:t>
            </a:r>
          </a:p>
        </p:txBody>
      </p:sp>
    </p:spTree>
    <p:extLst>
      <p:ext uri="{BB962C8B-B14F-4D97-AF65-F5344CB8AC3E}">
        <p14:creationId xmlns:p14="http://schemas.microsoft.com/office/powerpoint/2010/main" val="3635356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Header: First 8bytes + 16byte ??? = 24bytes</a:t>
            </a:r>
          </a:p>
          <a:p>
            <a:pPr lvl="0" rtl="0">
              <a:spcBef>
                <a:spcPts val="0"/>
              </a:spcBef>
              <a:buNone/>
            </a:pPr>
            <a:r>
              <a:rPr lang="en"/>
              <a:t>First Arrow(right most): Sequence</a:t>
            </a:r>
          </a:p>
          <a:p>
            <a:pPr lvl="0" rtl="0">
              <a:spcBef>
                <a:spcPts val="0"/>
              </a:spcBef>
              <a:buNone/>
            </a:pPr>
            <a:r>
              <a:rPr lang="en"/>
              <a:t>Second Arrow(middle): Payload Size</a:t>
            </a:r>
          </a:p>
          <a:p>
            <a:pPr lvl="0" rtl="0">
              <a:spcBef>
                <a:spcPts val="0"/>
              </a:spcBef>
              <a:buNone/>
            </a:pPr>
            <a:r>
              <a:rPr lang="en"/>
              <a:t>Third Arrows(left most): Command identifiers</a:t>
            </a:r>
          </a:p>
          <a:p>
            <a:pPr lvl="0" rtl="0">
              <a:spcBef>
                <a:spcPts val="0"/>
              </a:spcBef>
              <a:buNone/>
            </a:pPr>
            <a:r>
              <a:rPr lang="en"/>
              <a:t>Bottom Box: Payload</a:t>
            </a:r>
          </a:p>
          <a:p>
            <a:pPr>
              <a:spcBef>
                <a:spcPts val="0"/>
              </a:spcBef>
              <a:buNone/>
            </a:pPr>
            <a:r>
              <a:rPr lang="en"/>
              <a:t>Top Box: ???</a:t>
            </a:r>
          </a:p>
        </p:txBody>
      </p:sp>
    </p:spTree>
    <p:extLst>
      <p:ext uri="{BB962C8B-B14F-4D97-AF65-F5344CB8AC3E}">
        <p14:creationId xmlns:p14="http://schemas.microsoft.com/office/powerpoint/2010/main" val="24974818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about PS3 and MD5 + HMAC</a:t>
            </a:r>
          </a:p>
        </p:txBody>
      </p:sp>
    </p:spTree>
    <p:extLst>
      <p:ext uri="{BB962C8B-B14F-4D97-AF65-F5344CB8AC3E}">
        <p14:creationId xmlns:p14="http://schemas.microsoft.com/office/powerpoint/2010/main" val="47112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618370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Header was shortest part of the process</a:t>
            </a:r>
          </a:p>
          <a:p>
            <a:pPr>
              <a:spcBef>
                <a:spcPts val="0"/>
              </a:spcBef>
              <a:buNone/>
            </a:pPr>
            <a:r>
              <a:rPr lang="en"/>
              <a:t>Payload is the data segment of this protocol</a:t>
            </a:r>
          </a:p>
        </p:txBody>
      </p:sp>
    </p:spTree>
    <p:extLst>
      <p:ext uri="{BB962C8B-B14F-4D97-AF65-F5344CB8AC3E}">
        <p14:creationId xmlns:p14="http://schemas.microsoft.com/office/powerpoint/2010/main" val="1286132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0452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4" name="Shape 2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05969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9" name="Shape 2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 split betwen client request and known server response</a:t>
            </a:r>
          </a:p>
          <a:p>
            <a:pPr rtl="0">
              <a:spcBef>
                <a:spcPts val="0"/>
              </a:spcBef>
              <a:buNone/>
            </a:pPr>
            <a:r>
              <a:rPr lang="en"/>
              <a:t>Commands are in red</a:t>
            </a:r>
          </a:p>
          <a:p>
            <a:pPr rtl="0">
              <a:spcBef>
                <a:spcPts val="0"/>
              </a:spcBef>
              <a:buNone/>
            </a:pPr>
            <a:r>
              <a:rPr lang="en"/>
              <a:t>Request on Top 0x2001</a:t>
            </a:r>
          </a:p>
          <a:p>
            <a:pPr rtl="0">
              <a:spcBef>
                <a:spcPts val="0"/>
              </a:spcBef>
              <a:buNone/>
            </a:pPr>
            <a:r>
              <a:rPr lang="en"/>
              <a:t>Response is 0x2002 and 0x2003</a:t>
            </a:r>
          </a:p>
          <a:p>
            <a:pPr rtl="0">
              <a:spcBef>
                <a:spcPts val="0"/>
              </a:spcBef>
              <a:buNone/>
            </a:pPr>
            <a:r>
              <a:rPr lang="en"/>
              <a:t>Blue is sequence they are independent of each other</a:t>
            </a:r>
          </a:p>
          <a:p>
            <a:pPr rtl="0">
              <a:spcBef>
                <a:spcPts val="0"/>
              </a:spcBef>
              <a:buNone/>
            </a:pPr>
            <a:endParaRPr/>
          </a:p>
          <a:p>
            <a:pPr>
              <a:spcBef>
                <a:spcPts val="0"/>
              </a:spcBef>
              <a:buNone/>
            </a:pPr>
            <a:r>
              <a:rPr lang="en"/>
              <a:t>Lets look at payload</a:t>
            </a:r>
          </a:p>
        </p:txBody>
      </p:sp>
    </p:spTree>
    <p:extLst>
      <p:ext uri="{BB962C8B-B14F-4D97-AF65-F5344CB8AC3E}">
        <p14:creationId xmlns:p14="http://schemas.microsoft.com/office/powerpoint/2010/main" val="3732008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Looking at text, can be sure this is the lobby listing; makes sense as first request</a:t>
            </a:r>
          </a:p>
          <a:p>
            <a:pPr lvl="0" rtl="0">
              <a:spcBef>
                <a:spcPts val="0"/>
              </a:spcBef>
              <a:buNone/>
            </a:pPr>
            <a:r>
              <a:rPr lang="en"/>
              <a:t>SNAKE LIQUID MGS3_LEAGUE = Lobby Names from original</a:t>
            </a:r>
          </a:p>
          <a:p>
            <a:pPr>
              <a:spcBef>
                <a:spcPts val="0"/>
              </a:spcBef>
              <a:buNone/>
            </a:pPr>
            <a:r>
              <a:rPr lang="en"/>
              <a:t>Looks like IP Strings after it</a:t>
            </a:r>
          </a:p>
        </p:txBody>
      </p:sp>
    </p:spTree>
    <p:extLst>
      <p:ext uri="{BB962C8B-B14F-4D97-AF65-F5344CB8AC3E}">
        <p14:creationId xmlns:p14="http://schemas.microsoft.com/office/powerpoint/2010/main" val="1628532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45byte groupings</a:t>
            </a:r>
          </a:p>
          <a:p>
            <a:pPr lvl="0" rtl="0">
              <a:spcBef>
                <a:spcPts val="0"/>
              </a:spcBef>
              <a:buNone/>
            </a:pPr>
            <a:r>
              <a:rPr lang="en"/>
              <a:t>Name and IP are always  15bytes+NULL each</a:t>
            </a:r>
          </a:p>
          <a:p>
            <a:pPr lvl="0" rtl="0">
              <a:spcBef>
                <a:spcPts val="0"/>
              </a:spcBef>
              <a:buNone/>
            </a:pPr>
            <a:r>
              <a:rPr lang="en"/>
              <a:t>2 byte port number (c d e e f) </a:t>
            </a:r>
          </a:p>
          <a:p>
            <a:pPr lvl="0" rtl="0">
              <a:spcBef>
                <a:spcPts val="0"/>
              </a:spcBef>
              <a:buNone/>
            </a:pPr>
            <a:r>
              <a:rPr lang="en"/>
              <a:t>What about first 8 bytes and last 4? {{CLICK}}</a:t>
            </a:r>
          </a:p>
          <a:p>
            <a:pPr lvl="0" rtl="0">
              <a:spcBef>
                <a:spcPts val="0"/>
              </a:spcBef>
              <a:buNone/>
            </a:pPr>
            <a:r>
              <a:rPr lang="en"/>
              <a:t>…{{CLICK}}First 4 bytes seem to just be an index</a:t>
            </a:r>
          </a:p>
          <a:p>
            <a:pPr lvl="0" rtl="0">
              <a:spcBef>
                <a:spcPts val="0"/>
              </a:spcBef>
              <a:buNone/>
            </a:pPr>
            <a:r>
              <a:rPr lang="en"/>
              <a:t>{{CLICK}} Next four are weird 00 01 02 02 02 02 compare with their lobbies == Type</a:t>
            </a:r>
          </a:p>
          <a:p>
            <a:pPr lvl="0" rtl="0">
              <a:spcBef>
                <a:spcPts val="0"/>
              </a:spcBef>
              <a:buNone/>
            </a:pPr>
            <a:r>
              <a:rPr lang="en"/>
              <a:t>{{CLICK}} 01 02 0a 0b 0c -- Took a little while, globally unique id (Japan had 00-09 or type 2)</a:t>
            </a:r>
          </a:p>
          <a:p>
            <a:pPr lvl="0" rtl="0">
              <a:spcBef>
                <a:spcPts val="0"/>
              </a:spcBef>
              <a:buNone/>
            </a:pPr>
            <a:endParaRPr/>
          </a:p>
          <a:p>
            <a:pPr>
              <a:spcBef>
                <a:spcPts val="0"/>
              </a:spcBef>
              <a:buNone/>
            </a:pPr>
            <a:endParaRPr/>
          </a:p>
        </p:txBody>
      </p:sp>
    </p:spTree>
    <p:extLst>
      <p:ext uri="{BB962C8B-B14F-4D97-AF65-F5344CB8AC3E}">
        <p14:creationId xmlns:p14="http://schemas.microsoft.com/office/powerpoint/2010/main" val="3086121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1" name="Shape 3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639218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see the names as expected</a:t>
            </a:r>
          </a:p>
          <a:p>
            <a:pPr lvl="0" rtl="0">
              <a:spcBef>
                <a:spcPts val="0"/>
              </a:spcBef>
              <a:buNone/>
            </a:pPr>
            <a:r>
              <a:rPr lang="en"/>
              <a:t>Trying to connect takes me to the 192.168.1.3 IP as expected</a:t>
            </a:r>
          </a:p>
          <a:p>
            <a:pPr lvl="0" rtl="0">
              <a:spcBef>
                <a:spcPts val="0"/>
              </a:spcBef>
              <a:buNone/>
            </a:pPr>
            <a:r>
              <a:rPr lang="en"/>
              <a:t>And we see plaer count as 67, 68,69 which is C D E</a:t>
            </a:r>
          </a:p>
          <a:p>
            <a:pPr>
              <a:spcBef>
                <a:spcPts val="0"/>
              </a:spcBef>
              <a:buNone/>
            </a:pPr>
            <a:r>
              <a:rPr lang="en"/>
              <a:t>Now its a matter of implementing the programming logic to return lobbies in this way.</a:t>
            </a:r>
          </a:p>
        </p:txBody>
      </p:sp>
    </p:spTree>
    <p:extLst>
      <p:ext uri="{BB962C8B-B14F-4D97-AF65-F5344CB8AC3E}">
        <p14:creationId xmlns:p14="http://schemas.microsoft.com/office/powerpoint/2010/main" val="7073648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553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77732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79424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4" name="Shape 3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Try to determine if there is a structure to the payload</a:t>
            </a:r>
          </a:p>
        </p:txBody>
      </p:sp>
    </p:spTree>
    <p:extLst>
      <p:ext uri="{BB962C8B-B14F-4D97-AF65-F5344CB8AC3E}">
        <p14:creationId xmlns:p14="http://schemas.microsoft.com/office/powerpoint/2010/main" val="6639349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0" name="Shape 3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 known format for Metal Gear Online; just binary data</a:t>
            </a:r>
          </a:p>
        </p:txBody>
      </p:sp>
    </p:spTree>
    <p:extLst>
      <p:ext uri="{BB962C8B-B14F-4D97-AF65-F5344CB8AC3E}">
        <p14:creationId xmlns:p14="http://schemas.microsoft.com/office/powerpoint/2010/main" val="1587438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Experimentation let us learn some important things. This was literally just trial and error.</a:t>
            </a:r>
          </a:p>
        </p:txBody>
      </p:sp>
    </p:spTree>
    <p:extLst>
      <p:ext uri="{BB962C8B-B14F-4D97-AF65-F5344CB8AC3E}">
        <p14:creationId xmlns:p14="http://schemas.microsoft.com/office/powerpoint/2010/main" val="10552411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2" name="Shape 3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First thing to determine the payload is to determine the command identifer</a:t>
            </a:r>
          </a:p>
          <a:p>
            <a:pPr>
              <a:spcBef>
                <a:spcPts val="0"/>
              </a:spcBef>
              <a:buNone/>
            </a:pPr>
            <a:r>
              <a:rPr lang="en"/>
              <a:t>Since errors are only dispalyed if the command id is correct we can just send 50 command ids with errors and see which error we get</a:t>
            </a:r>
          </a:p>
        </p:txBody>
      </p:sp>
    </p:spTree>
    <p:extLst>
      <p:ext uri="{BB962C8B-B14F-4D97-AF65-F5344CB8AC3E}">
        <p14:creationId xmlns:p14="http://schemas.microsoft.com/office/powerpoint/2010/main" val="9507721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20567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4" name="Shape 3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990152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1" name="Shape 3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168584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6" name="Shape 3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365087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Step 1: figure out command id for reply: 0x4111, tested by sending an error code</a:t>
            </a:r>
          </a:p>
          <a:p>
            <a:pPr lvl="0" rtl="0">
              <a:spcBef>
                <a:spcPts val="0"/>
              </a:spcBef>
              <a:buNone/>
            </a:pPr>
            <a:r>
              <a:rPr lang="en"/>
              <a:t>What is the rest of this though, make a single change and try again</a:t>
            </a:r>
          </a:p>
          <a:p>
            <a:pPr>
              <a:spcBef>
                <a:spcPts val="0"/>
              </a:spcBef>
              <a:buNone/>
            </a:pPr>
            <a:r>
              <a:rPr lang="en"/>
              <a:t>Changed the 3 rotation Rotation Speeds to 10</a:t>
            </a:r>
          </a:p>
        </p:txBody>
      </p:sp>
    </p:spTree>
    <p:extLst>
      <p:ext uri="{BB962C8B-B14F-4D97-AF65-F5344CB8AC3E}">
        <p14:creationId xmlns:p14="http://schemas.microsoft.com/office/powerpoint/2010/main" val="4765379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0" name="Shape 3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7589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Revive Metal Gear Online 1 and 2</a:t>
            </a:r>
          </a:p>
        </p:txBody>
      </p:sp>
    </p:spTree>
    <p:extLst>
      <p:ext uri="{BB962C8B-B14F-4D97-AF65-F5344CB8AC3E}">
        <p14:creationId xmlns:p14="http://schemas.microsoft.com/office/powerpoint/2010/main" val="2589937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Three 9s appeared</a:t>
            </a:r>
          </a:p>
          <a:p>
            <a:pPr lvl="0" rtl="0">
              <a:spcBef>
                <a:spcPts val="0"/>
              </a:spcBef>
              <a:buNone/>
            </a:pPr>
            <a:r>
              <a:rPr lang="en"/>
              <a:t>Went through every option one by one figuring out what change it made</a:t>
            </a:r>
          </a:p>
          <a:p>
            <a:pPr lvl="0" rtl="0">
              <a:spcBef>
                <a:spcPts val="0"/>
              </a:spcBef>
              <a:buNone/>
            </a:pPr>
            <a:r>
              <a:rPr lang="en"/>
              <a:t>Tedious but trial and error worked to figure out what every bit meant.</a:t>
            </a:r>
          </a:p>
          <a:p>
            <a:pPr>
              <a:spcBef>
                <a:spcPts val="0"/>
              </a:spcBef>
              <a:buNone/>
            </a:pPr>
            <a:r>
              <a:rPr lang="en"/>
              <a:t>If you’re wondering all the 00s are 16 character strings you can set 12 to type quick messages. That was easy enough to figure out by just setting As to see them</a:t>
            </a:r>
          </a:p>
        </p:txBody>
      </p:sp>
    </p:spTree>
    <p:extLst>
      <p:ext uri="{BB962C8B-B14F-4D97-AF65-F5344CB8AC3E}">
        <p14:creationId xmlns:p14="http://schemas.microsoft.com/office/powerpoint/2010/main" val="33529658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95735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Last bits: 00 01, 00 11, 01 11</a:t>
            </a:r>
          </a:p>
        </p:txBody>
      </p:sp>
    </p:spTree>
    <p:extLst>
      <p:ext uri="{BB962C8B-B14F-4D97-AF65-F5344CB8AC3E}">
        <p14:creationId xmlns:p14="http://schemas.microsoft.com/office/powerpoint/2010/main" val="25873410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06" name="Shape 4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Last bits: 00 01, 00 11, 01 11</a:t>
            </a:r>
          </a:p>
        </p:txBody>
      </p:sp>
    </p:spTree>
    <p:extLst>
      <p:ext uri="{BB962C8B-B14F-4D97-AF65-F5344CB8AC3E}">
        <p14:creationId xmlns:p14="http://schemas.microsoft.com/office/powerpoint/2010/main" val="4730519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13" name="Shape 4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Last bits: 00 01, 00 11, 01 11</a:t>
            </a:r>
          </a:p>
        </p:txBody>
      </p:sp>
    </p:spTree>
    <p:extLst>
      <p:ext uri="{BB962C8B-B14F-4D97-AF65-F5344CB8AC3E}">
        <p14:creationId xmlns:p14="http://schemas.microsoft.com/office/powerpoint/2010/main" val="29713955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0" name="Shape 4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Last bits: 00 01, 00 11, 01 11</a:t>
            </a:r>
          </a:p>
        </p:txBody>
      </p:sp>
    </p:spTree>
    <p:extLst>
      <p:ext uri="{BB962C8B-B14F-4D97-AF65-F5344CB8AC3E}">
        <p14:creationId xmlns:p14="http://schemas.microsoft.com/office/powerpoint/2010/main" val="473303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Note first picture: jacket is a placeholder item, if no gear is present</a:t>
            </a:r>
          </a:p>
          <a:p>
            <a:pPr lvl="0" rtl="0">
              <a:spcBef>
                <a:spcPts val="0"/>
              </a:spcBef>
              <a:buNone/>
            </a:pPr>
            <a:r>
              <a:rPr lang="en"/>
              <a:t>Cool items: KikuTaro Mask (nonpublic), World Championship Shirt (limited)</a:t>
            </a:r>
          </a:p>
        </p:txBody>
      </p:sp>
    </p:spTree>
    <p:extLst>
      <p:ext uri="{BB962C8B-B14F-4D97-AF65-F5344CB8AC3E}">
        <p14:creationId xmlns:p14="http://schemas.microsoft.com/office/powerpoint/2010/main" val="35522650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4" name="Shape 4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 first picture: jacket is a placeholder item, if no gear is present</a:t>
            </a:r>
          </a:p>
          <a:p>
            <a:pPr lvl="0" rtl="0">
              <a:spcBef>
                <a:spcPts val="0"/>
              </a:spcBef>
              <a:buNone/>
            </a:pPr>
            <a:r>
              <a:rPr lang="en"/>
              <a:t>Cool items: KikuTaro Mask (nonpublic), World Championship Shirt (limited)</a:t>
            </a:r>
          </a:p>
        </p:txBody>
      </p:sp>
    </p:spTree>
    <p:extLst>
      <p:ext uri="{BB962C8B-B14F-4D97-AF65-F5344CB8AC3E}">
        <p14:creationId xmlns:p14="http://schemas.microsoft.com/office/powerpoint/2010/main" val="4228848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0" name="Shape 4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Note first picture: jacket is a placeholder item, if no gear is present</a:t>
            </a:r>
          </a:p>
          <a:p>
            <a:pPr lvl="0" rtl="0">
              <a:spcBef>
                <a:spcPts val="0"/>
              </a:spcBef>
              <a:buNone/>
            </a:pPr>
            <a:r>
              <a:rPr lang="en"/>
              <a:t>Cool items: KikuTaro Mask (nonpublic), World Championship Shirt (limited)</a:t>
            </a:r>
          </a:p>
        </p:txBody>
      </p:sp>
    </p:spTree>
    <p:extLst>
      <p:ext uri="{BB962C8B-B14F-4D97-AF65-F5344CB8AC3E}">
        <p14:creationId xmlns:p14="http://schemas.microsoft.com/office/powerpoint/2010/main" val="2473749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56050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Usually there is a reference implementation to see how the server responds</a:t>
            </a:r>
          </a:p>
          <a:p>
            <a:pPr rtl="0">
              <a:spcBef>
                <a:spcPts val="0"/>
              </a:spcBef>
              <a:buNone/>
            </a:pPr>
            <a:r>
              <a:rPr lang="en"/>
              <a:t>LAN play lets you keep playing online with a fake LAN</a:t>
            </a:r>
          </a:p>
          <a:p>
            <a:pPr>
              <a:spcBef>
                <a:spcPts val="0"/>
              </a:spcBef>
              <a:buNone/>
            </a:pPr>
            <a:r>
              <a:rPr lang="en"/>
              <a:t>PC applications you have tool suites to help, consoles not so much</a:t>
            </a:r>
          </a:p>
        </p:txBody>
      </p:sp>
    </p:spTree>
    <p:extLst>
      <p:ext uri="{BB962C8B-B14F-4D97-AF65-F5344CB8AC3E}">
        <p14:creationId xmlns:p14="http://schemas.microsoft.com/office/powerpoint/2010/main" val="365685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471667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4153992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64" name="Shape 4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528002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As simple guess work didn’t work we had to look elsewhere, so we examined patterns we had seen elsewhere on the server and discovered 3 classifications of packets:</a:t>
            </a:r>
          </a:p>
          <a:p>
            <a:pPr lvl="0" rtl="0">
              <a:spcBef>
                <a:spcPts val="0"/>
              </a:spcBef>
              <a:buNone/>
            </a:pPr>
            <a:endParaRPr/>
          </a:p>
          <a:p>
            <a:pPr lvl="0" rtl="0">
              <a:spcBef>
                <a:spcPts val="0"/>
              </a:spcBef>
              <a:buNone/>
            </a:pPr>
            <a:r>
              <a:rPr lang="en"/>
              <a:t>Client Updates - Like Updating your settings, client sents some data and expects you to tell it if it was updated successfully</a:t>
            </a:r>
          </a:p>
          <a:p>
            <a:pPr lvl="0" rtl="0">
              <a:spcBef>
                <a:spcPts val="0"/>
              </a:spcBef>
              <a:buNone/>
            </a:pPr>
            <a:r>
              <a:rPr lang="en"/>
              <a:t>Client Requests - Like the lobby listing, client sends a request for data and expects a blob back.</a:t>
            </a:r>
          </a:p>
          <a:p>
            <a:pPr lvl="0" rtl="0">
              <a:spcBef>
                <a:spcPts val="0"/>
              </a:spcBef>
              <a:buNone/>
            </a:pPr>
            <a:r>
              <a:rPr lang="en"/>
              <a:t>Lists - Things like listing of friends or games where there is a variable amount of data coming back</a:t>
            </a:r>
          </a:p>
          <a:p>
            <a:pPr lvl="0" rtl="0">
              <a:spcBef>
                <a:spcPts val="0"/>
              </a:spcBef>
              <a:buNone/>
            </a:pPr>
            <a:endParaRPr/>
          </a:p>
          <a:p>
            <a:pPr lvl="0" rtl="0">
              <a:spcBef>
                <a:spcPts val="0"/>
              </a:spcBef>
              <a:buNone/>
            </a:pPr>
            <a:r>
              <a:rPr lang="en"/>
              <a:t>Client Updates are easy, just send a success code and figure out how to read the data.</a:t>
            </a:r>
          </a:p>
          <a:p>
            <a:pPr lvl="0" rtl="0">
              <a:spcBef>
                <a:spcPts val="0"/>
              </a:spcBef>
              <a:buNone/>
            </a:pPr>
            <a:r>
              <a:rPr lang="en"/>
              <a:t>Client Requests are harder. In the lobby listing we had a known packet to figure out from; what if you don’t have that?</a:t>
            </a:r>
          </a:p>
        </p:txBody>
      </p:sp>
    </p:spTree>
    <p:extLst>
      <p:ext uri="{BB962C8B-B14F-4D97-AF65-F5344CB8AC3E}">
        <p14:creationId xmlns:p14="http://schemas.microsoft.com/office/powerpoint/2010/main" val="17076288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76" name="Shape 4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02372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6373648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87" name="Shape 4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193390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So 100bytes is enough for 2 Friends list elements now to figure out how big each one is</a:t>
            </a:r>
          </a:p>
        </p:txBody>
      </p:sp>
    </p:spTree>
    <p:extLst>
      <p:ext uri="{BB962C8B-B14F-4D97-AF65-F5344CB8AC3E}">
        <p14:creationId xmlns:p14="http://schemas.microsoft.com/office/powerpoint/2010/main" val="19066121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9" name="Shape 4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A0B0 (4bytes) missing at start</a:t>
            </a:r>
          </a:p>
          <a:p>
            <a:pPr lvl="0" rtl="0">
              <a:spcBef>
                <a:spcPts val="0"/>
              </a:spcBef>
              <a:buNone/>
            </a:pPr>
            <a:r>
              <a:rPr lang="en"/>
              <a:t>K0 trough E0 missing in between(42bytes)</a:t>
            </a:r>
          </a:p>
          <a:p>
            <a:pPr lvl="0" rtl="0">
              <a:spcBef>
                <a:spcPts val="0"/>
              </a:spcBef>
              <a:buNone/>
            </a:pPr>
            <a:r>
              <a:rPr lang="en"/>
              <a:t>Presummably 4 of those bytes belong to Player 2, </a:t>
            </a:r>
          </a:p>
          <a:p>
            <a:pPr lvl="0" rtl="0">
              <a:spcBef>
                <a:spcPts val="0"/>
              </a:spcBef>
              <a:buNone/>
            </a:pPr>
            <a:endParaRPr/>
          </a:p>
        </p:txBody>
      </p:sp>
    </p:spTree>
    <p:extLst>
      <p:ext uri="{BB962C8B-B14F-4D97-AF65-F5344CB8AC3E}">
        <p14:creationId xmlns:p14="http://schemas.microsoft.com/office/powerpoint/2010/main" val="1801467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06" name="Shape 5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There is the A0B0, first 4bytes is player id but what about the rest?</a:t>
            </a:r>
          </a:p>
          <a:p>
            <a:pPr>
              <a:spcBef>
                <a:spcPts val="0"/>
              </a:spcBef>
              <a:buNone/>
            </a:pPr>
            <a:endParaRPr/>
          </a:p>
        </p:txBody>
      </p:sp>
    </p:spTree>
    <p:extLst>
      <p:ext uri="{BB962C8B-B14F-4D97-AF65-F5344CB8AC3E}">
        <p14:creationId xmlns:p14="http://schemas.microsoft.com/office/powerpoint/2010/main" val="430599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875436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2" name="Shape 5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5318514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Turns out the request is reused elsewhere, reveals more information</a:t>
            </a:r>
          </a:p>
          <a:p>
            <a:pPr lvl="0" rtl="0">
              <a:spcBef>
                <a:spcPts val="0"/>
              </a:spcBef>
              <a:buNone/>
            </a:pPr>
            <a:r>
              <a:rPr lang="en"/>
              <a:t>K0 is missign between Player and Lobby names</a:t>
            </a:r>
          </a:p>
          <a:p>
            <a:pPr>
              <a:spcBef>
                <a:spcPts val="0"/>
              </a:spcBef>
              <a:buNone/>
            </a:pPr>
            <a:r>
              <a:rPr lang="en"/>
              <a:t>T0U0 missing between Lobby and Host Name</a:t>
            </a:r>
          </a:p>
        </p:txBody>
      </p:sp>
    </p:spTree>
    <p:extLst>
      <p:ext uri="{BB962C8B-B14F-4D97-AF65-F5344CB8AC3E}">
        <p14:creationId xmlns:p14="http://schemas.microsoft.com/office/powerpoint/2010/main" val="156639253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Experimentation with “Jump to host” lead to understanding the 6 unknown bytes</a:t>
            </a:r>
          </a:p>
        </p:txBody>
      </p:sp>
    </p:spTree>
    <p:extLst>
      <p:ext uri="{BB962C8B-B14F-4D97-AF65-F5344CB8AC3E}">
        <p14:creationId xmlns:p14="http://schemas.microsoft.com/office/powerpoint/2010/main" val="52326037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251083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37" name="Shape 5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Multiple Steps, unknowns requests and unknown responses</a:t>
            </a:r>
          </a:p>
        </p:txBody>
      </p:sp>
    </p:spTree>
    <p:extLst>
      <p:ext uri="{BB962C8B-B14F-4D97-AF65-F5344CB8AC3E}">
        <p14:creationId xmlns:p14="http://schemas.microsoft.com/office/powerpoint/2010/main" val="35702894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Shape 5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44" name="Shape 5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764867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987873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5" name="Shape 5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827315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We know what this is supposed to be because of an existing menu item don’t know how to response</a:t>
            </a:r>
          </a:p>
        </p:txBody>
      </p:sp>
    </p:spTree>
    <p:extLst>
      <p:ext uri="{BB962C8B-B14F-4D97-AF65-F5344CB8AC3E}">
        <p14:creationId xmlns:p14="http://schemas.microsoft.com/office/powerpoint/2010/main" val="246615446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1621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703530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Follow references of XOR up to command ids</a:t>
            </a:r>
          </a:p>
        </p:txBody>
      </p:sp>
    </p:spTree>
    <p:extLst>
      <p:ext uri="{BB962C8B-B14F-4D97-AF65-F5344CB8AC3E}">
        <p14:creationId xmlns:p14="http://schemas.microsoft.com/office/powerpoint/2010/main" val="16663825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Found magic numbers, 0x4103 is the one that gives an error so follow it.</a:t>
            </a:r>
          </a:p>
        </p:txBody>
      </p:sp>
    </p:spTree>
    <p:extLst>
      <p:ext uri="{BB962C8B-B14F-4D97-AF65-F5344CB8AC3E}">
        <p14:creationId xmlns:p14="http://schemas.microsoft.com/office/powerpoint/2010/main" val="23908214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Found magic numbers, 0x4103 is the one that gives an error so follow it.</a:t>
            </a:r>
          </a:p>
        </p:txBody>
      </p:sp>
    </p:spTree>
    <p:extLst>
      <p:ext uri="{BB962C8B-B14F-4D97-AF65-F5344CB8AC3E}">
        <p14:creationId xmlns:p14="http://schemas.microsoft.com/office/powerpoint/2010/main" val="9092590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563357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1" name="Shape 6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Now I really don’t want to reverse all this data, reversing is really a last ditch option</a:t>
            </a:r>
          </a:p>
        </p:txBody>
      </p:sp>
    </p:spTree>
    <p:extLst>
      <p:ext uri="{BB962C8B-B14F-4D97-AF65-F5344CB8AC3E}">
        <p14:creationId xmlns:p14="http://schemas.microsoft.com/office/powerpoint/2010/main" val="395476292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07" name="Shape 6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Now I really don’t want to reverse all this data, reversing is really a last ditch option</a:t>
            </a:r>
          </a:p>
          <a:p>
            <a:pPr lvl="0" rtl="0">
              <a:spcBef>
                <a:spcPts val="0"/>
              </a:spcBef>
              <a:buNone/>
            </a:pPr>
            <a:r>
              <a:rPr lang="en"/>
              <a:t>PES6 was not super helpful but it was a resource and it confirmed some of our thoughts so I do want to give credit to Mohamed Saher he did similar work on the PC version of PES6 and was willing to answer some of my questions about PES6.</a:t>
            </a:r>
          </a:p>
          <a:p>
            <a:pPr lvl="0" rtl="0">
              <a:spcBef>
                <a:spcPts val="0"/>
              </a:spcBef>
              <a:buNone/>
            </a:pPr>
            <a:r>
              <a:rPr lang="en"/>
              <a:t>MGO2 - joining game has a rather different flow but this packet is part of it. </a:t>
            </a:r>
          </a:p>
          <a:p>
            <a:pPr lvl="0" rtl="0">
              <a:spcBef>
                <a:spcPts val="0"/>
              </a:spcBef>
              <a:buNone/>
            </a:pPr>
            <a:r>
              <a:rPr lang="en"/>
              <a:t>Response 0x4121 contains IP(External, Internal) and Port for host connection</a:t>
            </a:r>
          </a:p>
          <a:p>
            <a:pPr lvl="0" rtl="0">
              <a:spcBef>
                <a:spcPts val="0"/>
              </a:spcBef>
              <a:buNone/>
            </a:pPr>
            <a:endParaRPr/>
          </a:p>
        </p:txBody>
      </p:sp>
    </p:spTree>
    <p:extLst>
      <p:ext uri="{BB962C8B-B14F-4D97-AF65-F5344CB8AC3E}">
        <p14:creationId xmlns:p14="http://schemas.microsoft.com/office/powerpoint/2010/main" val="31644644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Shape 6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3" name="Shape 6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We see UDP communication to host from client, looks good</a:t>
            </a:r>
          </a:p>
        </p:txBody>
      </p:sp>
    </p:spTree>
    <p:extLst>
      <p:ext uri="{BB962C8B-B14F-4D97-AF65-F5344CB8AC3E}">
        <p14:creationId xmlns:p14="http://schemas.microsoft.com/office/powerpoint/2010/main" val="223456009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19" name="Shape 6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124027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3073444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Shape 6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4" name="Shape 6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2111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a:blip r:embed="rId2">
            <a:alphaModFix/>
          </a:blip>
          <a:stretch>
            <a:fillRect/>
          </a:stretch>
        </a:blipFill>
        <a:effectLst/>
      </p:bgPr>
    </p:bg>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algn="ctr">
              <a:spcBef>
                <a:spcPts val="0"/>
              </a:spcBef>
              <a:buSzPct val="100000"/>
              <a:buFont typeface="Aldrich"/>
              <a:defRPr sz="4800">
                <a:latin typeface="Aldrich"/>
                <a:ea typeface="Aldrich"/>
                <a:cs typeface="Aldrich"/>
                <a:sym typeface="Aldrich"/>
              </a:defRPr>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algn="ctr">
              <a:spcBef>
                <a:spcPts val="0"/>
              </a:spcBef>
              <a:buClr>
                <a:srgbClr val="000000"/>
              </a:buClr>
              <a:buNone/>
              <a:defRPr>
                <a:solidFill>
                  <a:srgbClr val="000000"/>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2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lstStyle>
            <a:lvl1pPr>
              <a:spcBef>
                <a:spcPts val="0"/>
              </a:spcBef>
              <a:buClr>
                <a:schemeClr val="dk1"/>
              </a:buClr>
              <a:buSzPct val="100000"/>
              <a:buFont typeface="Aldrich"/>
              <a:buNone/>
              <a:defRPr sz="3600" b="1">
                <a:solidFill>
                  <a:schemeClr val="dk1"/>
                </a:solidFill>
                <a:latin typeface="Aldrich"/>
                <a:ea typeface="Aldrich"/>
                <a:cs typeface="Aldrich"/>
                <a:sym typeface="Aldrich"/>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a:spcBef>
                <a:spcPts val="600"/>
              </a:spcBef>
              <a:buClr>
                <a:schemeClr val="dk1"/>
              </a:buClr>
              <a:buSzPct val="100000"/>
              <a:buFont typeface="Droid Serif"/>
              <a:defRPr sz="3000">
                <a:solidFill>
                  <a:schemeClr val="dk1"/>
                </a:solidFill>
                <a:latin typeface="Droid Serif"/>
                <a:ea typeface="Droid Serif"/>
                <a:cs typeface="Droid Serif"/>
                <a:sym typeface="Droid Serif"/>
              </a:defRPr>
            </a:lvl1pPr>
            <a:lvl2pPr>
              <a:spcBef>
                <a:spcPts val="480"/>
              </a:spcBef>
              <a:buClr>
                <a:schemeClr val="dk1"/>
              </a:buClr>
              <a:buSzPct val="100000"/>
              <a:buFont typeface="Droid Serif"/>
              <a:defRPr sz="2400">
                <a:solidFill>
                  <a:schemeClr val="dk1"/>
                </a:solidFill>
                <a:latin typeface="Droid Serif"/>
                <a:ea typeface="Droid Serif"/>
                <a:cs typeface="Droid Serif"/>
                <a:sym typeface="Droid Serif"/>
              </a:defRPr>
            </a:lvl2pPr>
            <a:lvl3pPr>
              <a:spcBef>
                <a:spcPts val="480"/>
              </a:spcBef>
              <a:buClr>
                <a:schemeClr val="dk1"/>
              </a:buClr>
              <a:buSzPct val="100000"/>
              <a:buFont typeface="Droid Serif"/>
              <a:defRPr sz="2400">
                <a:solidFill>
                  <a:schemeClr val="dk1"/>
                </a:solidFill>
                <a:latin typeface="Droid Serif"/>
                <a:ea typeface="Droid Serif"/>
                <a:cs typeface="Droid Serif"/>
                <a:sym typeface="Droid Serif"/>
              </a:defRPr>
            </a:lvl3pPr>
            <a:lvl4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4pPr>
            <a:lvl5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5pPr>
            <a:lvl6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6pPr>
            <a:lvl7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7pPr>
            <a:lvl8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8pPr>
            <a:lvl9pPr>
              <a:spcBef>
                <a:spcPts val="360"/>
              </a:spcBef>
              <a:buClr>
                <a:schemeClr val="dk1"/>
              </a:buClr>
              <a:buSzPct val="100000"/>
              <a:buFont typeface="Droid Serif"/>
              <a:defRPr sz="1800">
                <a:solidFill>
                  <a:schemeClr val="dk1"/>
                </a:solidFill>
                <a:latin typeface="Droid Serif"/>
                <a:ea typeface="Droid Serif"/>
                <a:cs typeface="Droid Serif"/>
                <a:sym typeface="Droid Seri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1.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obsvr.com"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http://halsten.info" TargetMode="External"/><Relationship Id="rId4" Type="http://schemas.openxmlformats.org/officeDocument/2006/relationships/hyperlink" Target="http://twitter.com/halsten"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github.com/kakaroto/ps3ida"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mailto:matthew@0x0539.net" TargetMode="External"/><Relationship Id="rId2" Type="http://schemas.openxmlformats.org/officeDocument/2006/relationships/notesSlide" Target="../notesSlides/notesSlide108.xml"/><Relationship Id="rId1" Type="http://schemas.openxmlformats.org/officeDocument/2006/relationships/slideLayout" Target="../slideLayouts/slideLayout1.xml"/><Relationship Id="rId4" Type="http://schemas.openxmlformats.org/officeDocument/2006/relationships/hyperlink" Target="mailto:joseph.tartaro@ioactiv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kerckhoffs.googlecode.com/files/Groebert-Automatic.Identification.of.Cryptographic.Primitives.in.Software.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What is MGO?</a:t>
            </a:r>
          </a:p>
        </p:txBody>
      </p:sp>
      <p:sp>
        <p:nvSpPr>
          <p:cNvPr id="24" name="Shape 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Metal Gear</a:t>
            </a:r>
          </a:p>
          <a:p>
            <a:pPr marL="914400" lvl="1" indent="-381000" rtl="0">
              <a:spcBef>
                <a:spcPts val="0"/>
              </a:spcBef>
              <a:buClr>
                <a:schemeClr val="dk1"/>
              </a:buClr>
              <a:buSzPct val="80000"/>
              <a:buFont typeface="Courier New"/>
              <a:buChar char="o"/>
            </a:pPr>
            <a:r>
              <a:rPr lang="en"/>
              <a:t>A bipedal nuclear-equipped tank</a:t>
            </a:r>
          </a:p>
          <a:p>
            <a:pPr marL="457200" lvl="0" indent="-419100" rtl="0">
              <a:spcBef>
                <a:spcPts val="0"/>
              </a:spcBef>
              <a:buClr>
                <a:schemeClr val="dk1"/>
              </a:buClr>
              <a:buSzPct val="100000"/>
              <a:buFont typeface="Arial"/>
              <a:buChar char="●"/>
            </a:pPr>
            <a:r>
              <a:rPr lang="en"/>
              <a:t>Online</a:t>
            </a:r>
          </a:p>
          <a:p>
            <a:pPr marL="914400" lvl="1" indent="-381000" rtl="0">
              <a:spcBef>
                <a:spcPts val="0"/>
              </a:spcBef>
              <a:buClr>
                <a:schemeClr val="dk1"/>
              </a:buClr>
              <a:buSzPct val="80000"/>
              <a:buFont typeface="Courier New"/>
              <a:buChar char="o"/>
            </a:pPr>
            <a:r>
              <a:rPr lang="en"/>
              <a:t>Controlled by or connected to a network.</a:t>
            </a:r>
          </a:p>
          <a:p>
            <a:pPr marL="457200" lvl="0" indent="-419100" rtl="0">
              <a:spcBef>
                <a:spcPts val="0"/>
              </a:spcBef>
              <a:buClr>
                <a:schemeClr val="dk1"/>
              </a:buClr>
              <a:buSzPct val="100000"/>
              <a:buFont typeface="Arial"/>
              <a:buChar char="●"/>
            </a:pPr>
            <a:r>
              <a:rPr lang="en"/>
              <a:t>Metal Gear Online</a:t>
            </a:r>
          </a:p>
          <a:p>
            <a:pPr marL="914400" lvl="1" indent="-381000">
              <a:spcBef>
                <a:spcPts val="0"/>
              </a:spcBef>
              <a:buClr>
                <a:schemeClr val="dk1"/>
              </a:buClr>
              <a:buSzPct val="80000"/>
              <a:buFont typeface="Courier New"/>
              <a:buChar char="o"/>
            </a:pPr>
            <a:r>
              <a:rPr lang="en"/>
              <a:t>A bipedal nuclear tank controlled by the internet</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57200" y="262962"/>
            <a:ext cx="8229600" cy="1143299"/>
          </a:xfrm>
          <a:prstGeom prst="rect">
            <a:avLst/>
          </a:prstGeom>
        </p:spPr>
        <p:txBody>
          <a:bodyPr lIns="91425" tIns="91425" rIns="91425" bIns="91425" anchor="b" anchorCtr="0">
            <a:noAutofit/>
          </a:bodyPr>
          <a:lstStyle/>
          <a:p>
            <a:pPr>
              <a:spcBef>
                <a:spcPts val="0"/>
              </a:spcBef>
              <a:buNone/>
            </a:pPr>
            <a:r>
              <a:rPr lang="en"/>
              <a:t>Traffic Redirection</a:t>
            </a:r>
          </a:p>
        </p:txBody>
      </p:sp>
      <p:sp>
        <p:nvSpPr>
          <p:cNvPr id="75" name="Shape 7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Patching</a:t>
            </a:r>
          </a:p>
          <a:p>
            <a:pPr marL="914400" lvl="1" indent="-381000" rtl="0">
              <a:spcBef>
                <a:spcPts val="0"/>
              </a:spcBef>
              <a:buClr>
                <a:schemeClr val="dk1"/>
              </a:buClr>
              <a:buSzPct val="80000"/>
              <a:buFont typeface="Courier New"/>
              <a:buChar char="o"/>
            </a:pPr>
            <a:r>
              <a:rPr lang="en"/>
              <a:t>Distribution?</a:t>
            </a:r>
          </a:p>
          <a:p>
            <a:pPr marL="457200" lvl="0" indent="-419100" rtl="0">
              <a:spcBef>
                <a:spcPts val="0"/>
              </a:spcBef>
              <a:buClr>
                <a:schemeClr val="dk1"/>
              </a:buClr>
              <a:buSzPct val="100000"/>
              <a:buFont typeface="Arial"/>
              <a:buChar char="●"/>
            </a:pPr>
            <a:r>
              <a:rPr lang="en"/>
              <a:t>Buy the domains</a:t>
            </a:r>
          </a:p>
          <a:p>
            <a:pPr marL="914400" lvl="1" indent="-381000" rtl="0">
              <a:spcBef>
                <a:spcPts val="0"/>
              </a:spcBef>
              <a:buClr>
                <a:schemeClr val="dk1"/>
              </a:buClr>
              <a:buSzPct val="80000"/>
              <a:buFont typeface="Courier New"/>
              <a:buChar char="o"/>
            </a:pPr>
            <a:r>
              <a:rPr lang="en"/>
              <a:t>Still owned</a:t>
            </a:r>
          </a:p>
          <a:p>
            <a:pPr marL="457200" lvl="0" indent="-419100" rtl="0">
              <a:spcBef>
                <a:spcPts val="0"/>
              </a:spcBef>
              <a:buClr>
                <a:schemeClr val="dk1"/>
              </a:buClr>
              <a:buSzPct val="100000"/>
              <a:buFont typeface="Arial"/>
              <a:buChar char="●"/>
            </a:pPr>
            <a:r>
              <a:rPr lang="en"/>
              <a:t>Custom DNS</a:t>
            </a:r>
          </a:p>
        </p:txBody>
      </p:sp>
      <p:pic>
        <p:nvPicPr>
          <p:cNvPr id="76" name="Shape 76"/>
          <p:cNvPicPr preferRelativeResize="0"/>
          <p:nvPr/>
        </p:nvPicPr>
        <p:blipFill>
          <a:blip r:embed="rId3">
            <a:alphaModFix/>
          </a:blip>
          <a:stretch>
            <a:fillRect/>
          </a:stretch>
        </p:blipFill>
        <p:spPr>
          <a:xfrm>
            <a:off x="4073950" y="1722125"/>
            <a:ext cx="5070050" cy="4170149"/>
          </a:xfrm>
          <a:prstGeom prst="rect">
            <a:avLst/>
          </a:prstGeom>
          <a:noFill/>
          <a:ln>
            <a:noFill/>
          </a:ln>
        </p:spPr>
      </p:pic>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0x4340</a:t>
            </a:r>
          </a:p>
        </p:txBody>
      </p:sp>
      <p:sp>
        <p:nvSpPr>
          <p:cNvPr id="637" name="Shape 637"/>
          <p:cNvSpPr txBox="1">
            <a:spLocks noGrp="1"/>
          </p:cNvSpPr>
          <p:nvPr>
            <p:ph type="body" idx="1"/>
          </p:nvPr>
        </p:nvSpPr>
        <p:spPr>
          <a:xfrm>
            <a:off x="457200" y="16764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Found 4341 handler in memory dump</a:t>
            </a:r>
          </a:p>
          <a:p>
            <a:pPr marL="457200" lvl="0" indent="-419100" rtl="0">
              <a:spcBef>
                <a:spcPts val="0"/>
              </a:spcBef>
              <a:buClr>
                <a:schemeClr val="dk1"/>
              </a:buClr>
              <a:buSzPct val="100000"/>
              <a:buFont typeface="Arial"/>
              <a:buChar char="●"/>
            </a:pPr>
            <a:r>
              <a:rPr lang="en"/>
              <a:t>Function makes a lot of calls but doesn’t check return values</a:t>
            </a:r>
          </a:p>
          <a:p>
            <a:pPr marL="914400" lvl="1" indent="-381000" rtl="0">
              <a:spcBef>
                <a:spcPts val="0"/>
              </a:spcBef>
              <a:buClr>
                <a:schemeClr val="dk1"/>
              </a:buClr>
              <a:buSzPct val="80000"/>
              <a:buFont typeface="Courier New"/>
              <a:buChar char="o"/>
            </a:pPr>
            <a:r>
              <a:rPr lang="en"/>
              <a:t>Only reads 4 bytes from payload</a:t>
            </a:r>
          </a:p>
        </p:txBody>
      </p:sp>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Shape 64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0x4340</a:t>
            </a:r>
          </a:p>
        </p:txBody>
      </p:sp>
      <p:pic>
        <p:nvPicPr>
          <p:cNvPr id="643" name="Shape 643"/>
          <p:cNvPicPr preferRelativeResize="0"/>
          <p:nvPr/>
        </p:nvPicPr>
        <p:blipFill>
          <a:blip r:embed="rId3">
            <a:alphaModFix/>
          </a:blip>
          <a:stretch>
            <a:fillRect/>
          </a:stretch>
        </p:blipFill>
        <p:spPr>
          <a:xfrm>
            <a:off x="304799" y="3235987"/>
            <a:ext cx="8534400" cy="879589"/>
          </a:xfrm>
          <a:prstGeom prst="rect">
            <a:avLst/>
          </a:prstGeom>
          <a:noFill/>
          <a:ln>
            <a:noFill/>
          </a:ln>
        </p:spPr>
      </p:pic>
      <p:pic>
        <p:nvPicPr>
          <p:cNvPr id="644" name="Shape 644"/>
          <p:cNvPicPr preferRelativeResize="0"/>
          <p:nvPr/>
        </p:nvPicPr>
        <p:blipFill>
          <a:blip r:embed="rId4">
            <a:alphaModFix/>
          </a:blip>
          <a:stretch>
            <a:fillRect/>
          </a:stretch>
        </p:blipFill>
        <p:spPr>
          <a:xfrm>
            <a:off x="304799" y="2135212"/>
            <a:ext cx="8534400" cy="832044"/>
          </a:xfrm>
          <a:prstGeom prst="rect">
            <a:avLst/>
          </a:prstGeom>
          <a:noFill/>
          <a:ln>
            <a:noFill/>
          </a:ln>
        </p:spPr>
      </p:pic>
      <p:pic>
        <p:nvPicPr>
          <p:cNvPr id="645" name="Shape 645"/>
          <p:cNvPicPr preferRelativeResize="0"/>
          <p:nvPr/>
        </p:nvPicPr>
        <p:blipFill>
          <a:blip r:embed="rId5">
            <a:alphaModFix/>
          </a:blip>
          <a:stretch>
            <a:fillRect/>
          </a:stretch>
        </p:blipFill>
        <p:spPr>
          <a:xfrm>
            <a:off x="304799" y="4384312"/>
            <a:ext cx="8534399" cy="338474"/>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0x4341</a:t>
            </a:r>
          </a:p>
        </p:txBody>
      </p:sp>
      <p:sp>
        <p:nvSpPr>
          <p:cNvPr id="651" name="Shape 6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Structure</a:t>
            </a:r>
          </a:p>
          <a:p>
            <a:pPr marL="914400" lvl="1" indent="-381000" rtl="0">
              <a:spcBef>
                <a:spcPts val="0"/>
              </a:spcBef>
              <a:buClr>
                <a:schemeClr val="dk1"/>
              </a:buClr>
              <a:buSzPct val="80000"/>
              <a:buFont typeface="Courier New"/>
              <a:buChar char="o"/>
            </a:pPr>
            <a:r>
              <a:rPr lang="en"/>
              <a:t>Success Code - 4 bytes</a:t>
            </a:r>
          </a:p>
          <a:p>
            <a:pPr marL="914400" lvl="1" indent="-381000">
              <a:spcBef>
                <a:spcPts val="0"/>
              </a:spcBef>
              <a:buClr>
                <a:schemeClr val="dk1"/>
              </a:buClr>
              <a:buSzPct val="80000"/>
              <a:buFont typeface="Courier New"/>
              <a:buChar char="o"/>
            </a:pPr>
            <a:r>
              <a:rPr lang="en"/>
              <a:t>Player Id - 4 bytes</a:t>
            </a:r>
          </a:p>
        </p:txBody>
      </p:sp>
    </p:spTree>
  </p:cSld>
  <p:clrMapOvr>
    <a:masterClrMapping/>
  </p:clrMapOvr>
  <p:transition spd="slow">
    <p:cu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lgn="ctr">
              <a:spcBef>
                <a:spcPts val="0"/>
              </a:spcBef>
              <a:buNone/>
            </a:pPr>
            <a:r>
              <a:rPr lang="en"/>
              <a:t>Success!</a:t>
            </a:r>
          </a:p>
        </p:txBody>
      </p:sp>
      <p:pic>
        <p:nvPicPr>
          <p:cNvPr id="657" name="Shape 657"/>
          <p:cNvPicPr preferRelativeResize="0"/>
          <p:nvPr/>
        </p:nvPicPr>
        <p:blipFill>
          <a:blip r:embed="rId3">
            <a:alphaModFix/>
          </a:blip>
          <a:stretch>
            <a:fillRect/>
          </a:stretch>
        </p:blipFill>
        <p:spPr>
          <a:xfrm>
            <a:off x="1439774" y="1417950"/>
            <a:ext cx="6264450" cy="4223099"/>
          </a:xfrm>
          <a:prstGeom prst="rect">
            <a:avLst/>
          </a:prstGeom>
          <a:noFill/>
          <a:ln>
            <a:noFill/>
          </a:ln>
        </p:spPr>
      </p:pic>
    </p:spTree>
  </p:cSld>
  <p:clrMapOvr>
    <a:masterClrMapping/>
  </p:clrMapOvr>
  <p:transition spd="slow">
    <p:cu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Shape 662"/>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spcBef>
                <a:spcPts val="0"/>
              </a:spcBef>
              <a:buNone/>
            </a:pPr>
            <a:r>
              <a:rPr lang="en"/>
              <a:t>Conclusion</a:t>
            </a:r>
          </a:p>
        </p:txBody>
      </p:sp>
    </p:spTree>
  </p:cSld>
  <p:clrMapOvr>
    <a:masterClrMapping/>
  </p:clrMapOvr>
  <p:transition spd="slow">
    <p:cu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Warnings</a:t>
            </a:r>
          </a:p>
        </p:txBody>
      </p:sp>
      <p:sp>
        <p:nvSpPr>
          <p:cNvPr id="668" name="Shape 66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A lot of work</a:t>
            </a:r>
          </a:p>
          <a:p>
            <a:pPr marL="914400" lvl="1" indent="-381000" rtl="0">
              <a:spcBef>
                <a:spcPts val="0"/>
              </a:spcBef>
              <a:buClr>
                <a:schemeClr val="dk1"/>
              </a:buClr>
              <a:buSzPct val="80000"/>
              <a:buFont typeface="Courier New"/>
              <a:buChar char="o"/>
            </a:pPr>
            <a:r>
              <a:rPr lang="en"/>
              <a:t>Protocol and Server emulation took about 10 months of casual work</a:t>
            </a:r>
          </a:p>
          <a:p>
            <a:pPr marL="914400" lvl="1" indent="-381000" rtl="0">
              <a:spcBef>
                <a:spcPts val="0"/>
              </a:spcBef>
              <a:buClr>
                <a:schemeClr val="dk1"/>
              </a:buClr>
              <a:buSzPct val="80000"/>
              <a:buFont typeface="Courier New"/>
              <a:buChar char="o"/>
            </a:pPr>
            <a:r>
              <a:rPr lang="en"/>
              <a:t>Headaches and frustration</a:t>
            </a:r>
          </a:p>
          <a:p>
            <a:pPr marL="914400" lvl="1" indent="-381000" rtl="0">
              <a:spcBef>
                <a:spcPts val="0"/>
              </a:spcBef>
              <a:buClr>
                <a:schemeClr val="dk1"/>
              </a:buClr>
              <a:buSzPct val="80000"/>
              <a:buFont typeface="Courier New"/>
              <a:buChar char="o"/>
            </a:pPr>
            <a:r>
              <a:rPr lang="en"/>
              <a:t>Not a lot of existing reference material</a:t>
            </a:r>
          </a:p>
          <a:p>
            <a:pPr marL="457200" lvl="0" indent="-419100" rtl="0">
              <a:spcBef>
                <a:spcPts val="0"/>
              </a:spcBef>
              <a:buClr>
                <a:schemeClr val="dk1"/>
              </a:buClr>
              <a:buSzPct val="100000"/>
              <a:buFont typeface="Arial"/>
              <a:buChar char="●"/>
            </a:pPr>
            <a:r>
              <a:rPr lang="en"/>
              <a:t>People are crazy</a:t>
            </a:r>
          </a:p>
          <a:p>
            <a:pPr marL="914400" lvl="1" indent="-381000" rtl="0">
              <a:spcBef>
                <a:spcPts val="0"/>
              </a:spcBef>
              <a:buClr>
                <a:schemeClr val="dk1"/>
              </a:buClr>
              <a:buSzPct val="80000"/>
              <a:buFont typeface="Courier New"/>
              <a:buChar char="o"/>
            </a:pPr>
            <a:r>
              <a:rPr lang="en"/>
              <a:t>Trolls and complaints about not being done yet</a:t>
            </a:r>
          </a:p>
          <a:p>
            <a:pPr marL="457200" lvl="0" indent="-419100" rtl="0">
              <a:spcBef>
                <a:spcPts val="0"/>
              </a:spcBef>
              <a:buClr>
                <a:schemeClr val="dk1"/>
              </a:buClr>
              <a:buSzPct val="100000"/>
              <a:buFont typeface="Arial"/>
              <a:buChar char="●"/>
            </a:pPr>
            <a:r>
              <a:rPr lang="en"/>
              <a:t>Copyrights and DMCA</a:t>
            </a:r>
          </a:p>
          <a:p>
            <a:pPr marL="914400" lvl="1" indent="-381000" rtl="0">
              <a:spcBef>
                <a:spcPts val="0"/>
              </a:spcBef>
              <a:buClr>
                <a:schemeClr val="dk1"/>
              </a:buClr>
              <a:buSzPct val="80000"/>
              <a:buFont typeface="Courier New"/>
              <a:buChar char="o"/>
            </a:pPr>
            <a:r>
              <a:rPr lang="en"/>
              <a:t>DMCA exception for interoperability</a:t>
            </a:r>
          </a:p>
          <a:p>
            <a:pPr marL="914400" lvl="1" indent="-381000">
              <a:spcBef>
                <a:spcPts val="0"/>
              </a:spcBef>
              <a:buClr>
                <a:schemeClr val="dk1"/>
              </a:buClr>
              <a:buSzPct val="80000"/>
              <a:buFont typeface="Courier New"/>
              <a:buChar char="o"/>
            </a:pPr>
            <a:r>
              <a:rPr lang="en"/>
              <a:t>Terms of Service</a:t>
            </a:r>
          </a:p>
        </p:txBody>
      </p:sp>
    </p:spTree>
  </p:cSld>
  <p:clrMapOvr>
    <a:masterClrMapping/>
  </p:clrMapOvr>
  <p:transition spd="slow">
    <p:cu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Shape 67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Credits</a:t>
            </a:r>
          </a:p>
        </p:txBody>
      </p:sp>
      <p:sp>
        <p:nvSpPr>
          <p:cNvPr id="674" name="Shape 674"/>
          <p:cNvSpPr txBox="1">
            <a:spLocks noGrp="1"/>
          </p:cNvSpPr>
          <p:nvPr>
            <p:ph type="body" idx="1"/>
          </p:nvPr>
        </p:nvSpPr>
        <p:spPr>
          <a:xfrm>
            <a:off x="457200" y="1600200"/>
            <a:ext cx="8229600" cy="4967700"/>
          </a:xfrm>
          <a:prstGeom prst="rect">
            <a:avLst/>
          </a:prstGeom>
          <a:ln>
            <a:noFill/>
          </a:ln>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GhzGangster (Derrik Touve)</a:t>
            </a:r>
          </a:p>
          <a:p>
            <a:pPr marL="457200" lvl="0" indent="-419100" rtl="0">
              <a:spcBef>
                <a:spcPts val="0"/>
              </a:spcBef>
              <a:buClr>
                <a:schemeClr val="dk1"/>
              </a:buClr>
              <a:buSzPct val="100000"/>
              <a:buFont typeface="Arial"/>
              <a:buChar char="●"/>
            </a:pPr>
            <a:r>
              <a:rPr lang="en"/>
              <a:t>Zak</a:t>
            </a:r>
          </a:p>
          <a:p>
            <a:pPr marL="914400" lvl="1" indent="-381000" rtl="0">
              <a:spcBef>
                <a:spcPts val="0"/>
              </a:spcBef>
              <a:buClr>
                <a:srgbClr val="000000"/>
              </a:buClr>
              <a:buSzPct val="80000"/>
              <a:buFont typeface="Courier New"/>
              <a:buChar char="o"/>
            </a:pPr>
            <a:r>
              <a:rPr lang="en" u="sng">
                <a:solidFill>
                  <a:srgbClr val="000000"/>
                </a:solidFill>
                <a:hlinkClick r:id="rId3"/>
              </a:rPr>
              <a:t>http://obsvr.com</a:t>
            </a:r>
          </a:p>
          <a:p>
            <a:pPr marL="457200" lvl="0" indent="-419100" rtl="0">
              <a:spcBef>
                <a:spcPts val="0"/>
              </a:spcBef>
              <a:buClr>
                <a:schemeClr val="dk1"/>
              </a:buClr>
              <a:buSzPct val="100000"/>
              <a:buFont typeface="Arial"/>
              <a:buChar char="●"/>
            </a:pPr>
            <a:r>
              <a:rPr lang="en"/>
              <a:t>Mohamed Saher</a:t>
            </a:r>
          </a:p>
          <a:p>
            <a:pPr marL="914400" lvl="1" indent="-381000" rtl="0">
              <a:spcBef>
                <a:spcPts val="0"/>
              </a:spcBef>
              <a:buClr>
                <a:schemeClr val="dk1"/>
              </a:buClr>
              <a:buSzPct val="80000"/>
              <a:buFont typeface="Courier New"/>
              <a:buChar char="o"/>
            </a:pPr>
            <a:r>
              <a:rPr lang="en" u="sng">
                <a:hlinkClick r:id="rId4"/>
              </a:rPr>
              <a:t>http://twitter.com/halsten</a:t>
            </a:r>
          </a:p>
          <a:p>
            <a:pPr marL="914400" lvl="1" indent="-381000" rtl="0">
              <a:spcBef>
                <a:spcPts val="0"/>
              </a:spcBef>
              <a:buClr>
                <a:srgbClr val="000000"/>
              </a:buClr>
              <a:buSzPct val="80000"/>
              <a:buFont typeface="Courier New"/>
              <a:buChar char="o"/>
            </a:pPr>
            <a:r>
              <a:rPr lang="en" u="sng">
                <a:solidFill>
                  <a:srgbClr val="000000"/>
                </a:solidFill>
                <a:hlinkClick r:id="rId5"/>
              </a:rPr>
              <a:t>http://halsten.info</a:t>
            </a:r>
          </a:p>
          <a:p>
            <a:pPr marL="457200" lvl="0" indent="-419100" rtl="0">
              <a:spcBef>
                <a:spcPts val="0"/>
              </a:spcBef>
              <a:buClr>
                <a:schemeClr val="dk1"/>
              </a:buClr>
              <a:buSzPct val="100000"/>
              <a:buFont typeface="Arial"/>
              <a:buChar char="●"/>
            </a:pPr>
            <a:r>
              <a:rPr lang="en"/>
              <a:t>Wtfareuthinking1</a:t>
            </a:r>
          </a:p>
          <a:p>
            <a:pPr marL="457200" lvl="0" indent="-419100">
              <a:spcBef>
                <a:spcPts val="0"/>
              </a:spcBef>
              <a:buClr>
                <a:schemeClr val="dk1"/>
              </a:buClr>
              <a:buSzPct val="100000"/>
              <a:buFont typeface="Arial"/>
              <a:buChar char="●"/>
            </a:pPr>
            <a:r>
              <a:rPr lang="en"/>
              <a:t>Jayveer</a:t>
            </a:r>
          </a:p>
        </p:txBody>
      </p:sp>
    </p:spTree>
  </p:cSld>
  <p:clrMapOvr>
    <a:masterClrMapping/>
  </p:clrMapOvr>
  <p:transition spd="slow">
    <p:cu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Shape 67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Useful tools</a:t>
            </a:r>
          </a:p>
        </p:txBody>
      </p:sp>
      <p:sp>
        <p:nvSpPr>
          <p:cNvPr id="680" name="Shape 68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marR="0" lvl="0" indent="-419100" algn="l" rtl="0">
              <a:lnSpc>
                <a:spcPct val="100000"/>
              </a:lnSpc>
              <a:spcBef>
                <a:spcPts val="600"/>
              </a:spcBef>
              <a:spcAft>
                <a:spcPts val="0"/>
              </a:spcAft>
              <a:buClr>
                <a:schemeClr val="dk1"/>
              </a:buClr>
              <a:buSzPct val="100000"/>
              <a:buFont typeface="Droid Serif"/>
              <a:buChar char="●"/>
            </a:pPr>
            <a:r>
              <a:rPr lang="en"/>
              <a:t>Used public IDA scripts to parse PS3 ELF</a:t>
            </a:r>
          </a:p>
          <a:p>
            <a:pPr marL="914400" lvl="1" indent="-419100" rtl="0">
              <a:spcBef>
                <a:spcPts val="0"/>
              </a:spcBef>
              <a:buClr>
                <a:schemeClr val="dk1"/>
              </a:buClr>
              <a:buSzPct val="100000"/>
              <a:buFont typeface="Droid Serif"/>
              <a:buChar char="○"/>
            </a:pPr>
            <a:r>
              <a:rPr lang="en" sz="3000" u="sng">
                <a:solidFill>
                  <a:schemeClr val="hlink"/>
                </a:solidFill>
                <a:hlinkClick r:id="rId3"/>
              </a:rPr>
              <a:t>https://github.com/kakaroto/ps3ida</a:t>
            </a:r>
          </a:p>
          <a:p>
            <a:pPr marL="914400" lvl="1" indent="-419100" rtl="0">
              <a:spcBef>
                <a:spcPts val="0"/>
              </a:spcBef>
              <a:buClr>
                <a:schemeClr val="dk1"/>
              </a:buClr>
              <a:buSzPct val="100000"/>
              <a:buFont typeface="Droid Serif"/>
              <a:buChar char="○"/>
            </a:pPr>
            <a:r>
              <a:rPr lang="en" sz="3000"/>
              <a:t>Revealed SDK functions and references</a:t>
            </a:r>
          </a:p>
          <a:p>
            <a:pPr marL="914400" lvl="1" indent="-419100" rtl="0">
              <a:spcBef>
                <a:spcPts val="0"/>
              </a:spcBef>
              <a:buClr>
                <a:schemeClr val="dk1"/>
              </a:buClr>
              <a:buSzPct val="100000"/>
              <a:buFont typeface="Droid Serif"/>
              <a:buChar char="○"/>
            </a:pPr>
            <a:r>
              <a:rPr lang="en" sz="3000"/>
              <a:t>More analysis in general than PS2</a:t>
            </a:r>
          </a:p>
        </p:txBody>
      </p:sp>
    </p:spTree>
  </p:cSld>
  <p:clrMapOvr>
    <a:masterClrMapping/>
  </p:clrMapOvr>
  <p:transition spd="slow">
    <p:cu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Shape 685"/>
          <p:cNvSpPr txBox="1">
            <a:spLocks noGrp="1"/>
          </p:cNvSpPr>
          <p:nvPr>
            <p:ph type="ctrTitle"/>
          </p:nvPr>
        </p:nvSpPr>
        <p:spPr>
          <a:xfrm>
            <a:off x="685800" y="1052124"/>
            <a:ext cx="7772400" cy="990599"/>
          </a:xfrm>
          <a:prstGeom prst="rect">
            <a:avLst/>
          </a:prstGeom>
        </p:spPr>
        <p:txBody>
          <a:bodyPr lIns="91425" tIns="91425" rIns="91425" bIns="91425" anchor="b" anchorCtr="0">
            <a:noAutofit/>
          </a:bodyPr>
          <a:lstStyle/>
          <a:p>
            <a:pPr>
              <a:spcBef>
                <a:spcPts val="0"/>
              </a:spcBef>
              <a:buNone/>
            </a:pPr>
            <a:r>
              <a:rPr lang="en"/>
              <a:t>Questions?</a:t>
            </a:r>
          </a:p>
        </p:txBody>
      </p:sp>
      <p:sp>
        <p:nvSpPr>
          <p:cNvPr id="686" name="Shape 686"/>
          <p:cNvSpPr txBox="1">
            <a:spLocks noGrp="1"/>
          </p:cNvSpPr>
          <p:nvPr>
            <p:ph type="body" idx="1"/>
          </p:nvPr>
        </p:nvSpPr>
        <p:spPr>
          <a:xfrm>
            <a:off x="457200" y="2034300"/>
            <a:ext cx="8229600" cy="27893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Matthew Halchyshak</a:t>
            </a:r>
          </a:p>
          <a:p>
            <a:pPr marL="914400" lvl="1" indent="-381000" rtl="0">
              <a:spcBef>
                <a:spcPts val="0"/>
              </a:spcBef>
              <a:buClr>
                <a:schemeClr val="dk1"/>
              </a:buClr>
              <a:buSzPct val="80000"/>
              <a:buFont typeface="Courier New"/>
              <a:buChar char="o"/>
            </a:pPr>
            <a:r>
              <a:rPr lang="en" u="sng">
                <a:hlinkClick r:id="rId3"/>
              </a:rPr>
              <a:t>matthew@0x0539.net</a:t>
            </a:r>
          </a:p>
          <a:p>
            <a:pPr marL="457200" lvl="0" indent="-419100" rtl="0">
              <a:spcBef>
                <a:spcPts val="0"/>
              </a:spcBef>
              <a:buClr>
                <a:schemeClr val="dk1"/>
              </a:buClr>
              <a:buSzPct val="100000"/>
              <a:buFont typeface="Arial"/>
              <a:buChar char="●"/>
            </a:pPr>
            <a:r>
              <a:rPr lang="en"/>
              <a:t>Joseph Tartaro</a:t>
            </a:r>
          </a:p>
          <a:p>
            <a:pPr marL="914400" lvl="1" indent="-381000" rtl="0">
              <a:spcBef>
                <a:spcPts val="0"/>
              </a:spcBef>
              <a:buClr>
                <a:schemeClr val="dk1"/>
              </a:buClr>
              <a:buSzPct val="80000"/>
              <a:buFont typeface="Courier New"/>
              <a:buChar char="o"/>
            </a:pPr>
            <a:r>
              <a:rPr lang="en" u="sng">
                <a:hlinkClick r:id="rId4"/>
              </a:rPr>
              <a:t>joseph.tartaro@</a:t>
            </a:r>
            <a:r>
              <a:rPr lang="en"/>
              <a:t>ioactive.com</a:t>
            </a:r>
          </a:p>
          <a:p>
            <a:pPr marL="914400" lvl="1" indent="-381000" rtl="0">
              <a:spcBef>
                <a:spcPts val="0"/>
              </a:spcBef>
              <a:buClr>
                <a:schemeClr val="dk1"/>
              </a:buClr>
              <a:buSzPct val="80000"/>
              <a:buFont typeface="Courier New"/>
              <a:buChar char="o"/>
            </a:pPr>
            <a:r>
              <a:rPr lang="en"/>
              <a:t>@droogie1xp</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spcBef>
                <a:spcPts val="0"/>
              </a:spcBef>
              <a:buNone/>
            </a:pPr>
            <a:r>
              <a:rPr lang="en"/>
              <a:t>Walkthrough</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STUN Protocol</a:t>
            </a:r>
          </a:p>
        </p:txBody>
      </p:sp>
      <p:sp>
        <p:nvSpPr>
          <p:cNvPr id="87" name="Shape 8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Non-issue</a:t>
            </a:r>
          </a:p>
          <a:p>
            <a:pPr marL="457200" lvl="0" indent="-419100" rtl="0">
              <a:spcBef>
                <a:spcPts val="0"/>
              </a:spcBef>
              <a:buClr>
                <a:schemeClr val="dk1"/>
              </a:buClr>
              <a:buSzPct val="100000"/>
              <a:buFont typeface="Arial"/>
              <a:buChar char="●"/>
            </a:pPr>
            <a:r>
              <a:rPr lang="en"/>
              <a:t>Run your own with stund</a:t>
            </a:r>
          </a:p>
          <a:p>
            <a:pPr marL="914400" lvl="1" indent="-381000">
              <a:spcBef>
                <a:spcPts val="0"/>
              </a:spcBef>
              <a:buClr>
                <a:schemeClr val="dk1"/>
              </a:buClr>
              <a:buSzPct val="80000"/>
              <a:buFont typeface="Courier New"/>
              <a:buChar char="o"/>
            </a:pPr>
            <a:r>
              <a:rPr lang="en"/>
              <a:t>or point the DNS record to a public server</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sz="3500"/>
              <a:t>Dynamic Network Authentication</a:t>
            </a:r>
          </a:p>
        </p:txBody>
      </p:sp>
      <p:sp>
        <p:nvSpPr>
          <p:cNvPr id="93" name="Shape 9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Prevent cheating and piracy online</a:t>
            </a:r>
          </a:p>
          <a:p>
            <a:pPr marL="914400" lvl="1" indent="-381000" rtl="0">
              <a:spcBef>
                <a:spcPts val="0"/>
              </a:spcBef>
              <a:buClr>
                <a:schemeClr val="dk1"/>
              </a:buClr>
              <a:buSzPct val="80000"/>
              <a:buFont typeface="Courier New"/>
              <a:buChar char="o"/>
            </a:pPr>
            <a:r>
              <a:rPr lang="en"/>
              <a:t>Bypass for piracy is old</a:t>
            </a:r>
          </a:p>
          <a:p>
            <a:pPr marL="914400" lvl="1" indent="-381000" rtl="0">
              <a:spcBef>
                <a:spcPts val="0"/>
              </a:spcBef>
              <a:buClr>
                <a:schemeClr val="dk1"/>
              </a:buClr>
              <a:buSzPct val="80000"/>
              <a:buFont typeface="Courier New"/>
              <a:buChar char="o"/>
            </a:pPr>
            <a:r>
              <a:rPr lang="en"/>
              <a:t>Bypass for games no longer online is not</a:t>
            </a:r>
          </a:p>
          <a:p>
            <a:pPr marL="457200" lvl="0" indent="-419100" rtl="0">
              <a:spcBef>
                <a:spcPts val="0"/>
              </a:spcBef>
              <a:buClr>
                <a:schemeClr val="dk1"/>
              </a:buClr>
              <a:buSzPct val="100000"/>
              <a:buFont typeface="Arial"/>
              <a:buChar char="●"/>
            </a:pPr>
            <a:r>
              <a:rPr lang="en"/>
              <a:t>Google is your friend</a:t>
            </a:r>
          </a:p>
          <a:p>
            <a:pPr marL="914400" lvl="1" indent="-381000" rtl="0">
              <a:spcBef>
                <a:spcPts val="0"/>
              </a:spcBef>
              <a:buClr>
                <a:schemeClr val="dk1"/>
              </a:buClr>
              <a:buSzPct val="80000"/>
              <a:buFont typeface="Courier New"/>
              <a:buChar char="o"/>
            </a:pPr>
            <a:r>
              <a:rPr lang="en"/>
              <a:t>Sony SDK</a:t>
            </a:r>
          </a:p>
          <a:p>
            <a:pPr marL="914400" lvl="1" indent="-381000" rtl="0">
              <a:spcBef>
                <a:spcPts val="0"/>
              </a:spcBef>
              <a:buClr>
                <a:schemeClr val="dk1"/>
              </a:buClr>
              <a:buSzPct val="80000"/>
              <a:buFont typeface="Courier New"/>
              <a:buChar char="o"/>
            </a:pPr>
            <a:r>
              <a:rPr lang="en"/>
              <a:t>DNAS Documentation</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sz="3500"/>
              <a:t>Dynamic Network Authentication</a:t>
            </a:r>
          </a:p>
        </p:txBody>
      </p:sp>
      <p:sp>
        <p:nvSpPr>
          <p:cNvPr id="99" name="Shape 9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3000"/>
              <a:t>Failure</a:t>
            </a:r>
          </a:p>
          <a:p>
            <a:pPr marL="914400" lvl="1" indent="-419100" rtl="0">
              <a:spcBef>
                <a:spcPts val="0"/>
              </a:spcBef>
              <a:buClr>
                <a:schemeClr val="dk1"/>
              </a:buClr>
              <a:buSzPct val="100000"/>
              <a:buFont typeface="Courier New"/>
              <a:buChar char="o"/>
            </a:pPr>
            <a:r>
              <a:rPr lang="en" sz="3000"/>
              <a:t>Never managed to recreate DNAS</a:t>
            </a:r>
          </a:p>
          <a:p>
            <a:pPr marL="457200" lvl="0" indent="-419100" rtl="0">
              <a:spcBef>
                <a:spcPts val="0"/>
              </a:spcBef>
              <a:buClr>
                <a:schemeClr val="dk1"/>
              </a:buClr>
              <a:buSzPct val="100000"/>
              <a:buFont typeface="Arial"/>
              <a:buChar char="●"/>
            </a:pPr>
            <a:r>
              <a:rPr lang="en"/>
              <a:t>“NewDNASConnect”</a:t>
            </a:r>
          </a:p>
          <a:p>
            <a:pPr marL="914400" lvl="1" indent="-381000" rtl="0">
              <a:spcBef>
                <a:spcPts val="0"/>
              </a:spcBef>
              <a:buClr>
                <a:schemeClr val="dk1"/>
              </a:buClr>
              <a:buSzPct val="80000"/>
              <a:buFont typeface="Courier New"/>
              <a:buChar char="o"/>
            </a:pPr>
            <a:r>
              <a:rPr lang="en"/>
              <a:t>Found this string, lead to a function</a:t>
            </a:r>
          </a:p>
          <a:p>
            <a:pPr marL="914400" lvl="1" indent="-381000" rtl="0">
              <a:spcBef>
                <a:spcPts val="0"/>
              </a:spcBef>
              <a:buClr>
                <a:schemeClr val="dk1"/>
              </a:buClr>
              <a:buSzPct val="80000"/>
              <a:buFont typeface="Courier New"/>
              <a:buChar char="o"/>
            </a:pPr>
            <a:r>
              <a:rPr lang="en"/>
              <a:t>What happens when you return 0 from it?</a:t>
            </a:r>
          </a:p>
        </p:txBody>
      </p:sp>
      <p:pic>
        <p:nvPicPr>
          <p:cNvPr id="100" name="Shape 100"/>
          <p:cNvPicPr preferRelativeResize="0"/>
          <p:nvPr/>
        </p:nvPicPr>
        <p:blipFill>
          <a:blip r:embed="rId3">
            <a:alphaModFix/>
          </a:blip>
          <a:stretch>
            <a:fillRect/>
          </a:stretch>
        </p:blipFill>
        <p:spPr>
          <a:xfrm>
            <a:off x="457205" y="4833255"/>
            <a:ext cx="8229600" cy="658928"/>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sz="3500"/>
              <a:t>Dynamic Network Authentication</a:t>
            </a:r>
          </a:p>
        </p:txBody>
      </p:sp>
      <p:sp>
        <p:nvSpPr>
          <p:cNvPr id="106" name="Shape 10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Binary Patching</a:t>
            </a:r>
          </a:p>
          <a:p>
            <a:pPr marL="914400" lvl="1" indent="-381000" rtl="0">
              <a:spcBef>
                <a:spcPts val="0"/>
              </a:spcBef>
              <a:buClr>
                <a:schemeClr val="dk1"/>
              </a:buClr>
              <a:buSzPct val="80000"/>
              <a:buFont typeface="Courier New"/>
              <a:buChar char="o"/>
            </a:pPr>
            <a:r>
              <a:rPr lang="en"/>
              <a:t>Reproduction and distribution?</a:t>
            </a:r>
          </a:p>
          <a:p>
            <a:pPr marL="914400" lvl="1" indent="-381000" rtl="0">
              <a:spcBef>
                <a:spcPts val="0"/>
              </a:spcBef>
              <a:buClr>
                <a:schemeClr val="dk1"/>
              </a:buClr>
              <a:buSzPct val="80000"/>
              <a:buFont typeface="Courier New"/>
              <a:buChar char="o"/>
            </a:pPr>
            <a:r>
              <a:rPr lang="en"/>
              <a:t>Packed binaries</a:t>
            </a:r>
          </a:p>
          <a:p>
            <a:pPr marL="457200" lvl="0" indent="-419100" rtl="0">
              <a:spcBef>
                <a:spcPts val="0"/>
              </a:spcBef>
              <a:buClr>
                <a:schemeClr val="dk1"/>
              </a:buClr>
              <a:buSzPct val="100000"/>
              <a:buFont typeface="Arial"/>
              <a:buChar char="●"/>
            </a:pPr>
            <a:r>
              <a:rPr lang="en"/>
              <a:t>Cheat Devices</a:t>
            </a:r>
          </a:p>
          <a:p>
            <a:pPr marL="914400" lvl="1" indent="-381000" rtl="0">
              <a:spcBef>
                <a:spcPts val="0"/>
              </a:spcBef>
              <a:buClr>
                <a:schemeClr val="dk1"/>
              </a:buClr>
              <a:buSzPct val="80000"/>
              <a:buFont typeface="Courier New"/>
              <a:buChar char="o"/>
            </a:pPr>
            <a:r>
              <a:rPr lang="en"/>
              <a:t>Inject a small bit of code into a game</a:t>
            </a:r>
          </a:p>
          <a:p>
            <a:pPr marL="1371600" lvl="2" indent="-381000" rtl="0">
              <a:spcBef>
                <a:spcPts val="0"/>
              </a:spcBef>
              <a:buClr>
                <a:schemeClr val="dk1"/>
              </a:buClr>
              <a:buSzPct val="80000"/>
              <a:buFont typeface="Wingdings"/>
              <a:buChar char="§"/>
            </a:pPr>
            <a:r>
              <a:rPr lang="en"/>
              <a:t>Code allows overwriting 4 bytes of memory at a time</a:t>
            </a:r>
          </a:p>
          <a:p>
            <a:pPr marL="914400" lvl="1" indent="-381000" rtl="0">
              <a:spcBef>
                <a:spcPts val="0"/>
              </a:spcBef>
              <a:buClr>
                <a:schemeClr val="dk1"/>
              </a:buClr>
              <a:buSzPct val="80000"/>
              <a:buFont typeface="Courier New"/>
              <a:buChar char="o"/>
            </a:pPr>
            <a:r>
              <a:rPr lang="en"/>
              <a:t>Less than ideal but it works</a:t>
            </a:r>
          </a:p>
          <a:p>
            <a:pPr marL="1371600" lvl="2" indent="-381000">
              <a:spcBef>
                <a:spcPts val="0"/>
              </a:spcBef>
              <a:buClr>
                <a:schemeClr val="dk1"/>
              </a:buClr>
              <a:buSzPct val="80000"/>
              <a:buFont typeface="Wingdings"/>
              <a:buChar char="§"/>
            </a:pPr>
            <a:r>
              <a:rPr lang="en"/>
              <a:t>Other games have not needed this</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“Cheats”</a:t>
            </a:r>
          </a:p>
        </p:txBody>
      </p:sp>
      <p:sp>
        <p:nvSpPr>
          <p:cNvPr id="112" name="Shape 11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C1322414 00007474</a:t>
            </a:r>
          </a:p>
          <a:p>
            <a:pPr marL="457200" lvl="0" indent="-419100" rtl="0">
              <a:spcBef>
                <a:spcPts val="0"/>
              </a:spcBef>
              <a:buClr>
                <a:schemeClr val="dk1"/>
              </a:buClr>
              <a:buSzPct val="100000"/>
              <a:buFont typeface="Arial"/>
              <a:buChar char="●"/>
            </a:pPr>
            <a:r>
              <a:rPr lang="en"/>
              <a:t>2036b1e8 24020000</a:t>
            </a:r>
          </a:p>
          <a:p>
            <a:pPr marL="457200" lvl="0" indent="-419100" rtl="0">
              <a:spcBef>
                <a:spcPts val="0"/>
              </a:spcBef>
              <a:buClr>
                <a:schemeClr val="dk1"/>
              </a:buClr>
              <a:buSzPct val="100000"/>
              <a:buFont typeface="Arial"/>
              <a:buChar char="●"/>
            </a:pPr>
            <a:r>
              <a:rPr lang="en"/>
              <a:t>2036b1ec 03e00008</a:t>
            </a:r>
          </a:p>
          <a:p>
            <a:pPr marL="457200" lvl="0" indent="-419100" rtl="0">
              <a:spcBef>
                <a:spcPts val="0"/>
              </a:spcBef>
              <a:buClr>
                <a:schemeClr val="dk1"/>
              </a:buClr>
              <a:buSzPct val="100000"/>
              <a:buFont typeface="Arial"/>
              <a:buChar char="●"/>
            </a:pPr>
            <a:r>
              <a:rPr lang="en"/>
              <a:t>2036b1f0 00000000</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“Cheats”</a:t>
            </a:r>
          </a:p>
        </p:txBody>
      </p:sp>
      <p:sp>
        <p:nvSpPr>
          <p:cNvPr id="118" name="Shape 11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Format</a:t>
            </a:r>
          </a:p>
          <a:p>
            <a:pPr marL="914400" lvl="1" indent="-381000" rtl="0">
              <a:spcBef>
                <a:spcPts val="0"/>
              </a:spcBef>
              <a:buClr>
                <a:schemeClr val="dk1"/>
              </a:buClr>
              <a:buSzPct val="80000"/>
              <a:buFont typeface="Courier New"/>
              <a:buChar char="o"/>
            </a:pPr>
            <a:r>
              <a:rPr lang="en"/>
              <a:t>First Character represented the type of cheat</a:t>
            </a:r>
          </a:p>
          <a:p>
            <a:pPr marL="1371600" lvl="2" indent="-381000" rtl="0">
              <a:spcBef>
                <a:spcPts val="0"/>
              </a:spcBef>
              <a:buClr>
                <a:schemeClr val="dk1"/>
              </a:buClr>
              <a:buSzPct val="80000"/>
              <a:buFont typeface="Wingdings"/>
              <a:buChar char="§"/>
            </a:pPr>
            <a:r>
              <a:rPr lang="en" sz="3000"/>
              <a:t>Caaaaaaa bbbbbbbb</a:t>
            </a:r>
          </a:p>
          <a:p>
            <a:pPr marL="1828800" lvl="3" indent="-419100" rtl="0">
              <a:spcBef>
                <a:spcPts val="0"/>
              </a:spcBef>
              <a:buClr>
                <a:schemeClr val="dk1"/>
              </a:buClr>
              <a:buSzPct val="100000"/>
              <a:buFont typeface="Arial"/>
              <a:buChar char="●"/>
            </a:pPr>
            <a:r>
              <a:rPr lang="en" sz="3000"/>
              <a:t>if 0x8aaaaaaa == 0xbbbbbbbb</a:t>
            </a:r>
          </a:p>
          <a:p>
            <a:pPr marL="1371600" lvl="2" indent="-419100" rtl="0">
              <a:spcBef>
                <a:spcPts val="0"/>
              </a:spcBef>
              <a:buClr>
                <a:schemeClr val="dk1"/>
              </a:buClr>
              <a:buSzPct val="100000"/>
              <a:buFont typeface="Wingdings"/>
              <a:buChar char="§"/>
            </a:pPr>
            <a:r>
              <a:rPr lang="en" sz="3000"/>
              <a:t>2aaaaaaa bbbbbbbb</a:t>
            </a:r>
          </a:p>
          <a:p>
            <a:pPr marL="1828800" lvl="3" indent="-419100" rtl="0">
              <a:spcBef>
                <a:spcPts val="0"/>
              </a:spcBef>
              <a:buClr>
                <a:schemeClr val="dk1"/>
              </a:buClr>
              <a:buSzPct val="100000"/>
              <a:buFont typeface="Arial"/>
              <a:buChar char="●"/>
            </a:pPr>
            <a:r>
              <a:rPr lang="en" sz="3000"/>
              <a:t>Overwrite 0x8aaaaaaa</a:t>
            </a:r>
          </a:p>
          <a:p>
            <a:pPr marL="914400" lvl="1" indent="-419100" rtl="0">
              <a:spcBef>
                <a:spcPts val="0"/>
              </a:spcBef>
              <a:buClr>
                <a:schemeClr val="dk1"/>
              </a:buClr>
              <a:buSzPct val="100000"/>
              <a:buFont typeface="Courier New"/>
              <a:buChar char="o"/>
            </a:pPr>
            <a:r>
              <a:rPr lang="en" sz="3000"/>
              <a:t>Many types of codes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PlayStation Network (PSN)</a:t>
            </a:r>
          </a:p>
        </p:txBody>
      </p:sp>
      <p:sp>
        <p:nvSpPr>
          <p:cNvPr id="124" name="Shape 1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Account services</a:t>
            </a:r>
          </a:p>
          <a:p>
            <a:pPr marL="914400" lvl="1" indent="-381000" rtl="0">
              <a:spcBef>
                <a:spcPts val="0"/>
              </a:spcBef>
              <a:buClr>
                <a:schemeClr val="dk1"/>
              </a:buClr>
              <a:buSzPct val="80000"/>
              <a:buFont typeface="Courier New"/>
              <a:buChar char="o"/>
            </a:pPr>
            <a:r>
              <a:rPr lang="en"/>
              <a:t>Profile</a:t>
            </a:r>
          </a:p>
          <a:p>
            <a:pPr marL="914400" lvl="1" indent="-381000" rtl="0">
              <a:spcBef>
                <a:spcPts val="0"/>
              </a:spcBef>
              <a:buClr>
                <a:schemeClr val="dk1"/>
              </a:buClr>
              <a:buSzPct val="80000"/>
              <a:buFont typeface="Courier New"/>
              <a:buChar char="o"/>
            </a:pPr>
            <a:r>
              <a:rPr lang="en"/>
              <a:t>Friend list</a:t>
            </a:r>
          </a:p>
          <a:p>
            <a:pPr marL="914400" lvl="1" indent="-381000" rtl="0">
              <a:spcBef>
                <a:spcPts val="0"/>
              </a:spcBef>
              <a:buClr>
                <a:schemeClr val="dk1"/>
              </a:buClr>
              <a:buSzPct val="80000"/>
              <a:buFont typeface="Courier New"/>
              <a:buChar char="o"/>
            </a:pPr>
            <a:r>
              <a:rPr lang="en"/>
              <a:t>Messaging</a:t>
            </a:r>
          </a:p>
          <a:p>
            <a:pPr marL="914400" lvl="1" indent="-381000" rtl="0">
              <a:spcBef>
                <a:spcPts val="0"/>
              </a:spcBef>
              <a:buClr>
                <a:schemeClr val="dk1"/>
              </a:buClr>
              <a:buSzPct val="80000"/>
              <a:buFont typeface="Courier New"/>
              <a:buChar char="o"/>
            </a:pPr>
            <a:r>
              <a:rPr lang="en"/>
              <a:t>Match play</a:t>
            </a:r>
          </a:p>
          <a:p>
            <a:pPr marL="457200" lvl="0" indent="-419100" rtl="0">
              <a:spcBef>
                <a:spcPts val="0"/>
              </a:spcBef>
              <a:buClr>
                <a:schemeClr val="dk1"/>
              </a:buClr>
              <a:buSzPct val="100000"/>
              <a:buFont typeface="Arial"/>
              <a:buChar char="●"/>
            </a:pPr>
            <a:r>
              <a:rPr lang="en"/>
              <a:t>Commerce</a:t>
            </a:r>
          </a:p>
          <a:p>
            <a:pPr marL="914400" lvl="1" indent="-381000" rtl="0">
              <a:spcBef>
                <a:spcPts val="0"/>
              </a:spcBef>
              <a:buClr>
                <a:schemeClr val="dk1"/>
              </a:buClr>
              <a:buSzPct val="80000"/>
              <a:buFont typeface="Courier New"/>
              <a:buChar char="o"/>
            </a:pPr>
            <a:r>
              <a:rPr lang="en"/>
              <a:t>Store</a:t>
            </a:r>
          </a:p>
          <a:p>
            <a:pPr marL="914400" lvl="1" indent="-381000" rtl="0">
              <a:spcBef>
                <a:spcPts val="0"/>
              </a:spcBef>
              <a:buClr>
                <a:schemeClr val="dk1"/>
              </a:buClr>
              <a:buSzPct val="80000"/>
              <a:buFont typeface="Courier New"/>
              <a:buChar char="o"/>
            </a:pPr>
            <a:r>
              <a:rPr lang="en"/>
              <a:t>DRM</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PlayStation Network (PSN)</a:t>
            </a:r>
          </a:p>
        </p:txBody>
      </p:sp>
      <p:pic>
        <p:nvPicPr>
          <p:cNvPr id="130" name="Shape 130"/>
          <p:cNvPicPr preferRelativeResize="0"/>
          <p:nvPr/>
        </p:nvPicPr>
        <p:blipFill>
          <a:blip r:embed="rId3">
            <a:alphaModFix/>
          </a:blip>
          <a:stretch>
            <a:fillRect/>
          </a:stretch>
        </p:blipFill>
        <p:spPr>
          <a:xfrm>
            <a:off x="172612" y="2121687"/>
            <a:ext cx="8798774" cy="2614625"/>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spcBef>
                <a:spcPts val="0"/>
              </a:spcBef>
              <a:buNone/>
            </a:pPr>
            <a:r>
              <a:rPr lang="en"/>
              <a:t>Cyber Necromancy:</a:t>
            </a:r>
          </a:p>
        </p:txBody>
      </p:sp>
      <p:sp>
        <p:nvSpPr>
          <p:cNvPr id="30" name="Shape 30"/>
          <p:cNvSpPr txBox="1">
            <a:spLocks noGrp="1"/>
          </p:cNvSpPr>
          <p:nvPr>
            <p:ph type="subTitle" idx="1"/>
          </p:nvPr>
        </p:nvSpPr>
        <p:spPr>
          <a:xfrm>
            <a:off x="259325" y="3786750"/>
            <a:ext cx="8673299" cy="1046400"/>
          </a:xfrm>
          <a:prstGeom prst="rect">
            <a:avLst/>
          </a:prstGeom>
        </p:spPr>
        <p:txBody>
          <a:bodyPr lIns="91425" tIns="91425" rIns="91425" bIns="91425" anchor="t" anchorCtr="0">
            <a:noAutofit/>
          </a:bodyPr>
          <a:lstStyle/>
          <a:p>
            <a:pPr lvl="0" rtl="0">
              <a:spcBef>
                <a:spcPts val="0"/>
              </a:spcBef>
              <a:buNone/>
            </a:pPr>
            <a:r>
              <a:rPr lang="en"/>
              <a:t>Reverse Engineering Dead Protocols</a:t>
            </a:r>
          </a:p>
          <a:p>
            <a:pPr>
              <a:spcBef>
                <a:spcPts val="0"/>
              </a:spcBef>
              <a:buNone/>
            </a:pP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PlayStation Network (PSN)</a:t>
            </a:r>
          </a:p>
        </p:txBody>
      </p:sp>
      <p:sp>
        <p:nvSpPr>
          <p:cNvPr id="136" name="Shape 136"/>
          <p:cNvSpPr txBox="1"/>
          <p:nvPr/>
        </p:nvSpPr>
        <p:spPr>
          <a:xfrm>
            <a:off x="516450" y="1515550"/>
            <a:ext cx="7746299" cy="3875100"/>
          </a:xfrm>
          <a:prstGeom prst="rect">
            <a:avLst/>
          </a:prstGeom>
          <a:noFill/>
          <a:ln>
            <a:noFill/>
          </a:ln>
        </p:spPr>
        <p:txBody>
          <a:bodyPr lIns="91425" tIns="91425" rIns="91425" bIns="91425" anchor="t" anchorCtr="0">
            <a:noAutofit/>
          </a:bodyPr>
          <a:lstStyle/>
          <a:p>
            <a:pPr lvl="0" rtl="0">
              <a:spcBef>
                <a:spcPts val="0"/>
              </a:spcBef>
              <a:buNone/>
            </a:pPr>
            <a:endParaRPr sz="2400">
              <a:solidFill>
                <a:schemeClr val="dk1"/>
              </a:solidFill>
            </a:endParaRPr>
          </a:p>
          <a:p>
            <a:pPr lvl="0" rtl="0">
              <a:spcBef>
                <a:spcPts val="0"/>
              </a:spcBef>
              <a:buClr>
                <a:schemeClr val="dk1"/>
              </a:buClr>
              <a:buSzPct val="45833"/>
              <a:buFont typeface="Arial"/>
              <a:buNone/>
            </a:pPr>
            <a:r>
              <a:rPr lang="en" sz="2400" b="1">
                <a:solidFill>
                  <a:schemeClr val="dk1"/>
                </a:solidFill>
              </a:rPr>
              <a:t>struct param:</a:t>
            </a:r>
          </a:p>
          <a:p>
            <a:pPr marL="914400" lvl="0" indent="-381000" rtl="0">
              <a:spcBef>
                <a:spcPts val="0"/>
              </a:spcBef>
              <a:buClr>
                <a:srgbClr val="000000"/>
              </a:buClr>
              <a:buSzPct val="100000"/>
              <a:buFont typeface="Arial"/>
              <a:buChar char="●"/>
            </a:pPr>
            <a:r>
              <a:rPr lang="en" sz="2400"/>
              <a:t>size</a:t>
            </a:r>
          </a:p>
          <a:p>
            <a:pPr marL="914400" lvl="0" indent="-381000" rtl="0">
              <a:spcBef>
                <a:spcPts val="0"/>
              </a:spcBef>
              <a:buClr>
                <a:srgbClr val="000000"/>
              </a:buClr>
              <a:buSzPct val="100000"/>
              <a:buFont typeface="Arial"/>
              <a:buChar char="●"/>
            </a:pPr>
            <a:r>
              <a:rPr lang="en" sz="2400"/>
              <a:t>type</a:t>
            </a:r>
          </a:p>
          <a:p>
            <a:pPr marL="1371600" lvl="1" indent="-381000" rtl="0">
              <a:spcBef>
                <a:spcPts val="0"/>
              </a:spcBef>
              <a:buClr>
                <a:srgbClr val="000000"/>
              </a:buClr>
              <a:buSzPct val="100000"/>
              <a:buFont typeface="Arial"/>
              <a:buChar char="○"/>
            </a:pPr>
            <a:r>
              <a:rPr lang="en" sz="2400"/>
              <a:t>0 = NET</a:t>
            </a:r>
          </a:p>
          <a:p>
            <a:pPr marL="1371600" lvl="1" indent="-381000" rtl="0">
              <a:spcBef>
                <a:spcPts val="0"/>
              </a:spcBef>
              <a:buClr>
                <a:srgbClr val="000000"/>
              </a:buClr>
              <a:buSzPct val="100000"/>
              <a:buFont typeface="Arial"/>
              <a:buChar char="○"/>
            </a:pPr>
            <a:r>
              <a:rPr lang="en" sz="2400"/>
              <a:t>1 = PSN</a:t>
            </a:r>
          </a:p>
          <a:p>
            <a:pPr marL="914400" lvl="0" indent="-381000" rtl="0">
              <a:spcBef>
                <a:spcPts val="0"/>
              </a:spcBef>
              <a:buClr>
                <a:srgbClr val="000000"/>
              </a:buClr>
              <a:buSzPct val="100000"/>
              <a:buFont typeface="Arial"/>
              <a:buChar char="●"/>
            </a:pPr>
            <a:r>
              <a:rPr lang="en" sz="2400"/>
              <a:t>cid</a:t>
            </a:r>
          </a:p>
          <a:p>
            <a:pPr marL="457200" lvl="0" indent="0">
              <a:spcBef>
                <a:spcPts val="0"/>
              </a:spcBef>
              <a:buNone/>
            </a:pPr>
            <a:endParaRPr sz="2400"/>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PlayStation Network (PSN)</a:t>
            </a:r>
          </a:p>
        </p:txBody>
      </p:sp>
      <p:sp>
        <p:nvSpPr>
          <p:cNvPr id="142" name="Shape 14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PSN Game Network Type</a:t>
            </a:r>
          </a:p>
          <a:p>
            <a:pPr marL="914400" lvl="1" indent="-381000" rtl="0">
              <a:spcBef>
                <a:spcPts val="0"/>
              </a:spcBef>
              <a:buClr>
                <a:schemeClr val="dk1"/>
              </a:buClr>
              <a:buSzPct val="80000"/>
              <a:buFont typeface="Courier New"/>
              <a:buChar char="o"/>
            </a:pPr>
            <a:r>
              <a:rPr lang="en"/>
              <a:t>NET</a:t>
            </a:r>
          </a:p>
          <a:p>
            <a:pPr marL="1371600" lvl="2" indent="-381000" rtl="0">
              <a:spcBef>
                <a:spcPts val="0"/>
              </a:spcBef>
              <a:buClr>
                <a:schemeClr val="dk1"/>
              </a:buClr>
              <a:buSzPct val="80000"/>
              <a:buFont typeface="Wingdings"/>
              <a:buChar char="§"/>
            </a:pPr>
            <a:r>
              <a:rPr lang="en"/>
              <a:t>Network device enabled?</a:t>
            </a:r>
          </a:p>
          <a:p>
            <a:pPr marL="1371600" lvl="2" indent="-381000" rtl="0">
              <a:spcBef>
                <a:spcPts val="0"/>
              </a:spcBef>
              <a:buClr>
                <a:schemeClr val="dk1"/>
              </a:buClr>
              <a:buSzPct val="80000"/>
              <a:buFont typeface="Wingdings"/>
              <a:buChar char="§"/>
            </a:pPr>
            <a:r>
              <a:rPr lang="en"/>
              <a:t>Ethernet or Wifi connection established?</a:t>
            </a:r>
          </a:p>
          <a:p>
            <a:pPr marL="1371600" lvl="2" indent="-381000" rtl="0">
              <a:spcBef>
                <a:spcPts val="0"/>
              </a:spcBef>
              <a:buClr>
                <a:schemeClr val="dk1"/>
              </a:buClr>
              <a:buSzPct val="80000"/>
              <a:buFont typeface="Wingdings"/>
              <a:buChar char="§"/>
            </a:pPr>
            <a:r>
              <a:rPr lang="en"/>
              <a:t>Obtained IP?</a:t>
            </a:r>
          </a:p>
          <a:p>
            <a:pPr marL="1371600" lvl="2" indent="-381000" rtl="0">
              <a:spcBef>
                <a:spcPts val="0"/>
              </a:spcBef>
              <a:buClr>
                <a:schemeClr val="dk1"/>
              </a:buClr>
              <a:buSzPct val="80000"/>
              <a:buFont typeface="Wingdings"/>
              <a:buChar char="§"/>
            </a:pPr>
            <a:r>
              <a:rPr lang="en"/>
              <a:t>Continue -&gt;</a:t>
            </a:r>
          </a:p>
          <a:p>
            <a:pPr marL="914400" lvl="1" indent="-381000" rtl="0">
              <a:spcBef>
                <a:spcPts val="0"/>
              </a:spcBef>
              <a:buClr>
                <a:schemeClr val="dk1"/>
              </a:buClr>
              <a:buSzPct val="80000"/>
              <a:buFont typeface="Courier New"/>
              <a:buChar char="o"/>
            </a:pPr>
            <a:r>
              <a:rPr lang="en"/>
              <a:t>PSN</a:t>
            </a:r>
          </a:p>
          <a:p>
            <a:pPr marL="1371600" lvl="2" indent="-381000" rtl="0">
              <a:spcBef>
                <a:spcPts val="0"/>
              </a:spcBef>
              <a:buClr>
                <a:schemeClr val="dk1"/>
              </a:buClr>
              <a:buSzPct val="80000"/>
              <a:buFont typeface="Wingdings"/>
              <a:buChar char="§"/>
            </a:pPr>
            <a:r>
              <a:rPr lang="en"/>
              <a:t>Does this user have a PSN account?</a:t>
            </a:r>
          </a:p>
          <a:p>
            <a:pPr marL="1371600" lvl="2" indent="-381000" rtl="0">
              <a:spcBef>
                <a:spcPts val="0"/>
              </a:spcBef>
              <a:buClr>
                <a:schemeClr val="dk1"/>
              </a:buClr>
              <a:buSzPct val="80000"/>
              <a:buFont typeface="Wingdings"/>
              <a:buChar char="§"/>
            </a:pPr>
            <a:r>
              <a:rPr lang="en"/>
              <a:t>Is this user authenticated through PSN?</a:t>
            </a:r>
          </a:p>
          <a:p>
            <a:pPr marL="1371600" lvl="2" indent="-381000" rtl="0">
              <a:spcBef>
                <a:spcPts val="0"/>
              </a:spcBef>
              <a:buClr>
                <a:schemeClr val="dk1"/>
              </a:buClr>
              <a:buSzPct val="80000"/>
              <a:buFont typeface="Wingdings"/>
              <a:buChar char="§"/>
            </a:pPr>
            <a:r>
              <a:rPr lang="en"/>
              <a:t>Continue -&gt;</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PlayStation Network (PSN)</a:t>
            </a:r>
          </a:p>
        </p:txBody>
      </p:sp>
      <p:sp>
        <p:nvSpPr>
          <p:cNvPr id="148" name="Shape 14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lvl="0" rtl="0">
              <a:spcBef>
                <a:spcPts val="0"/>
              </a:spcBef>
              <a:buNone/>
            </a:pPr>
            <a:r>
              <a:rPr lang="en"/>
              <a:t>NP Library calls used by MGO2</a:t>
            </a:r>
          </a:p>
          <a:p>
            <a:pPr marL="457200" lvl="0" indent="-419100" rtl="0">
              <a:spcBef>
                <a:spcPts val="0"/>
              </a:spcBef>
              <a:buClr>
                <a:schemeClr val="dk1"/>
              </a:buClr>
              <a:buSzPct val="100000"/>
              <a:buFont typeface="Arial"/>
              <a:buChar char="●"/>
            </a:pPr>
            <a:r>
              <a:rPr lang="en"/>
              <a:t>sceNpManagerGetNpId()</a:t>
            </a:r>
          </a:p>
          <a:p>
            <a:pPr marL="914400" lvl="1" indent="-381000" rtl="0">
              <a:spcBef>
                <a:spcPts val="0"/>
              </a:spcBef>
              <a:buClr>
                <a:schemeClr val="dk1"/>
              </a:buClr>
              <a:buSzPct val="80000"/>
              <a:buFont typeface="Courier New"/>
              <a:buChar char="o"/>
            </a:pPr>
            <a:r>
              <a:rPr lang="en"/>
              <a:t>Obtains network ID of current user</a:t>
            </a:r>
          </a:p>
          <a:p>
            <a:pPr marL="457200" lvl="0" indent="0" rtl="0">
              <a:spcBef>
                <a:spcPts val="0"/>
              </a:spcBef>
              <a:buNone/>
            </a:pPr>
            <a:endParaRPr/>
          </a:p>
          <a:p>
            <a:pPr marL="457200" lvl="0" indent="-419100" rtl="0">
              <a:spcBef>
                <a:spcPts val="0"/>
              </a:spcBef>
              <a:buClr>
                <a:schemeClr val="dk1"/>
              </a:buClr>
              <a:buSzPct val="100000"/>
              <a:buFont typeface="Arial"/>
              <a:buChar char="●"/>
            </a:pPr>
            <a:r>
              <a:rPr lang="en"/>
              <a:t>sceNpManagerGetChatRestrictionFlag()</a:t>
            </a:r>
          </a:p>
          <a:p>
            <a:pPr marL="914400" lvl="1" indent="-381000" rtl="0">
              <a:spcBef>
                <a:spcPts val="0"/>
              </a:spcBef>
              <a:buClr>
                <a:schemeClr val="dk1"/>
              </a:buClr>
              <a:buSzPct val="80000"/>
              <a:buFont typeface="Courier New"/>
              <a:buChar char="o"/>
            </a:pPr>
            <a:r>
              <a:rPr lang="en"/>
              <a:t>Checks user parental control settings for chat restriction</a:t>
            </a:r>
          </a:p>
          <a:p>
            <a:pPr marL="914400" lvl="1" indent="-381000" rtl="0">
              <a:spcBef>
                <a:spcPts val="0"/>
              </a:spcBef>
              <a:buClr>
                <a:schemeClr val="dk1"/>
              </a:buClr>
              <a:buSzPct val="80000"/>
              <a:buFont typeface="Courier New"/>
              <a:buChar char="o"/>
            </a:pPr>
            <a:r>
              <a:rPr lang="en"/>
              <a:t>age &gt;= 18</a:t>
            </a:r>
          </a:p>
          <a:p>
            <a:pPr lvl="0" rtl="0">
              <a:spcBef>
                <a:spcPts val="0"/>
              </a:spcBef>
              <a:buNone/>
            </a:pPr>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Patching the PS3</a:t>
            </a:r>
          </a:p>
        </p:txBody>
      </p:sp>
      <p:sp>
        <p:nvSpPr>
          <p:cNvPr id="154" name="Shape 154"/>
          <p:cNvSpPr txBox="1">
            <a:spLocks noGrp="1"/>
          </p:cNvSpPr>
          <p:nvPr>
            <p:ph type="body" idx="1"/>
          </p:nvPr>
        </p:nvSpPr>
        <p:spPr>
          <a:xfrm>
            <a:off x="457200" y="1600200"/>
            <a:ext cx="8229600" cy="39786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Binary Patching</a:t>
            </a:r>
          </a:p>
          <a:p>
            <a:pPr marL="914400" lvl="1" indent="-381000" rtl="0">
              <a:spcBef>
                <a:spcPts val="0"/>
              </a:spcBef>
              <a:buClr>
                <a:schemeClr val="dk1"/>
              </a:buClr>
              <a:buSzPct val="80000"/>
              <a:buFont typeface="Courier New"/>
              <a:buChar char="o"/>
            </a:pPr>
            <a:r>
              <a:rPr lang="en"/>
              <a:t>Reproduction and distribution</a:t>
            </a:r>
          </a:p>
          <a:p>
            <a:pPr marL="914400" lvl="1" indent="-381000" rtl="0">
              <a:spcBef>
                <a:spcPts val="0"/>
              </a:spcBef>
              <a:buClr>
                <a:schemeClr val="dk1"/>
              </a:buClr>
              <a:buSzPct val="80000"/>
              <a:buFont typeface="Courier New"/>
              <a:buChar char="o"/>
            </a:pPr>
            <a:r>
              <a:rPr lang="en"/>
              <a:t>Packed binaries</a:t>
            </a:r>
          </a:p>
          <a:p>
            <a:pPr marL="1371600" lvl="2" indent="-381000" rtl="0">
              <a:spcBef>
                <a:spcPts val="0"/>
              </a:spcBef>
              <a:buClr>
                <a:schemeClr val="dk1"/>
              </a:buClr>
              <a:buSzPct val="80000"/>
              <a:buFont typeface="Wingdings"/>
              <a:buChar char="§"/>
            </a:pPr>
            <a:r>
              <a:rPr lang="en"/>
              <a:t>SELF </a:t>
            </a:r>
            <a:r>
              <a:rPr lang="en" sz="1800"/>
              <a:t>(Signed Executable and Linkable Format)</a:t>
            </a:r>
          </a:p>
          <a:p>
            <a:pPr marL="914400" lvl="1" indent="-381000" rtl="0">
              <a:spcBef>
                <a:spcPts val="0"/>
              </a:spcBef>
              <a:buClr>
                <a:schemeClr val="dk1"/>
              </a:buClr>
              <a:buSzPct val="80000"/>
              <a:buFont typeface="Courier New"/>
              <a:buChar char="o"/>
            </a:pPr>
            <a:r>
              <a:rPr lang="en"/>
              <a:t>Requires CFW</a:t>
            </a:r>
          </a:p>
          <a:p>
            <a:pPr marL="0" lvl="0" indent="0" rtl="0">
              <a:spcBef>
                <a:spcPts val="0"/>
              </a:spcBef>
              <a:buNone/>
            </a:pPr>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HTTP API</a:t>
            </a:r>
          </a:p>
        </p:txBody>
      </p:sp>
      <p:sp>
        <p:nvSpPr>
          <p:cNvPr id="160" name="Shape 16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MGO1</a:t>
            </a:r>
          </a:p>
          <a:p>
            <a:pPr marL="914400" lvl="1" indent="-381000" rtl="0">
              <a:spcBef>
                <a:spcPts val="0"/>
              </a:spcBef>
              <a:buClr>
                <a:schemeClr val="dk1"/>
              </a:buClr>
              <a:buSzPct val="80000"/>
              <a:buFont typeface="Courier New"/>
              <a:buChar char="o"/>
            </a:pPr>
            <a:r>
              <a:rPr lang="en"/>
              <a:t>User Registration</a:t>
            </a:r>
          </a:p>
          <a:p>
            <a:pPr marL="914400" lvl="1" indent="-381000" rtl="0">
              <a:spcBef>
                <a:spcPts val="0"/>
              </a:spcBef>
              <a:buClr>
                <a:schemeClr val="dk1"/>
              </a:buClr>
              <a:buSzPct val="80000"/>
              <a:buFont typeface="Courier New"/>
              <a:buChar char="o"/>
            </a:pPr>
            <a:r>
              <a:rPr lang="en"/>
              <a:t>Change Password</a:t>
            </a:r>
          </a:p>
          <a:p>
            <a:pPr marL="914400" lvl="1" indent="-381000" rtl="0">
              <a:spcBef>
                <a:spcPts val="0"/>
              </a:spcBef>
              <a:buClr>
                <a:schemeClr val="dk1"/>
              </a:buClr>
              <a:buSzPct val="80000"/>
              <a:buFont typeface="Courier New"/>
              <a:buChar char="o"/>
            </a:pPr>
            <a:r>
              <a:rPr lang="en"/>
              <a:t>Delete User</a:t>
            </a:r>
          </a:p>
          <a:p>
            <a:pPr marL="457200" lvl="0" indent="-419100" rtl="0">
              <a:spcBef>
                <a:spcPts val="0"/>
              </a:spcBef>
              <a:buClr>
                <a:schemeClr val="dk1"/>
              </a:buClr>
              <a:buSzPct val="100000"/>
              <a:buFont typeface="Arial"/>
              <a:buChar char="●"/>
            </a:pPr>
            <a:r>
              <a:rPr lang="en"/>
              <a:t>MGO2</a:t>
            </a:r>
          </a:p>
          <a:p>
            <a:pPr marL="914400" lvl="1" indent="-381000" rtl="0">
              <a:spcBef>
                <a:spcPts val="0"/>
              </a:spcBef>
              <a:buClr>
                <a:schemeClr val="dk1"/>
              </a:buClr>
              <a:buSzPct val="80000"/>
              <a:buFont typeface="Courier New"/>
              <a:buChar char="o"/>
            </a:pPr>
            <a:r>
              <a:rPr lang="en"/>
              <a:t>Version Check</a:t>
            </a:r>
          </a:p>
          <a:p>
            <a:pPr marL="914400" lvl="1" indent="-381000" rtl="0">
              <a:spcBef>
                <a:spcPts val="0"/>
              </a:spcBef>
              <a:buClr>
                <a:schemeClr val="dk1"/>
              </a:buClr>
              <a:buSzPct val="80000"/>
              <a:buFont typeface="Courier New"/>
              <a:buChar char="o"/>
            </a:pPr>
            <a:r>
              <a:rPr lang="en"/>
              <a:t>Authentication</a:t>
            </a:r>
          </a:p>
          <a:p>
            <a:pPr marL="914400" lvl="1" indent="-381000" rtl="0">
              <a:spcBef>
                <a:spcPts val="0"/>
              </a:spcBef>
              <a:buClr>
                <a:schemeClr val="dk1"/>
              </a:buClr>
              <a:buSzPct val="80000"/>
              <a:buFont typeface="Courier New"/>
              <a:buChar char="o"/>
            </a:pPr>
            <a:r>
              <a:rPr lang="en"/>
              <a:t>Reward Shop</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HTTP API</a:t>
            </a:r>
          </a:p>
        </p:txBody>
      </p:sp>
      <p:sp>
        <p:nvSpPr>
          <p:cNvPr id="166" name="Shape 16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Guesswork</a:t>
            </a:r>
          </a:p>
          <a:p>
            <a:pPr marL="914400" lvl="1" indent="-381000" rtl="0">
              <a:spcBef>
                <a:spcPts val="0"/>
              </a:spcBef>
              <a:buClr>
                <a:schemeClr val="dk1"/>
              </a:buClr>
              <a:buSzPct val="80000"/>
              <a:buFont typeface="Courier New"/>
              <a:buChar char="o"/>
            </a:pPr>
            <a:r>
              <a:rPr lang="en"/>
              <a:t>0x30, NULL, etc</a:t>
            </a:r>
          </a:p>
          <a:p>
            <a:pPr marL="457200" lvl="0" indent="-419100" rtl="0">
              <a:spcBef>
                <a:spcPts val="0"/>
              </a:spcBef>
              <a:buClr>
                <a:schemeClr val="dk1"/>
              </a:buClr>
              <a:buSzPct val="100000"/>
              <a:buFont typeface="Arial"/>
              <a:buChar char="●"/>
            </a:pPr>
            <a:r>
              <a:rPr lang="en"/>
              <a:t>Live debugging</a:t>
            </a:r>
          </a:p>
          <a:p>
            <a:pPr marL="914400" lvl="1" indent="-381000" rtl="0">
              <a:spcBef>
                <a:spcPts val="0"/>
              </a:spcBef>
              <a:buClr>
                <a:schemeClr val="dk1"/>
              </a:buClr>
              <a:buSzPct val="80000"/>
              <a:buFont typeface="Courier New"/>
              <a:buChar char="o"/>
            </a:pPr>
            <a:r>
              <a:rPr lang="en"/>
              <a:t>Useful http functions</a:t>
            </a:r>
          </a:p>
          <a:p>
            <a:pPr marL="1371600" lvl="2" indent="-381000" rtl="0">
              <a:spcBef>
                <a:spcPts val="0"/>
              </a:spcBef>
              <a:buClr>
                <a:schemeClr val="dk1"/>
              </a:buClr>
              <a:buSzPct val="80000"/>
              <a:buFont typeface="Wingdings"/>
              <a:buChar char="§"/>
            </a:pPr>
            <a:r>
              <a:rPr lang="en"/>
              <a:t>cellHttpSendRequest()</a:t>
            </a:r>
          </a:p>
          <a:p>
            <a:pPr marL="1371600" lvl="2" indent="-381000" rtl="0">
              <a:spcBef>
                <a:spcPts val="0"/>
              </a:spcBef>
              <a:buClr>
                <a:schemeClr val="dk1"/>
              </a:buClr>
              <a:buSzPct val="80000"/>
              <a:buFont typeface="Wingdings"/>
              <a:buChar char="§"/>
            </a:pPr>
            <a:r>
              <a:rPr lang="en"/>
              <a:t>cellHttpRecvResponse()</a:t>
            </a:r>
          </a:p>
          <a:p>
            <a:pPr marL="1371600" lvl="2" indent="-381000" rtl="0">
              <a:spcBef>
                <a:spcPts val="0"/>
              </a:spcBef>
              <a:buClr>
                <a:schemeClr val="dk1"/>
              </a:buClr>
              <a:buSzPct val="80000"/>
              <a:buFont typeface="Wingdings"/>
              <a:buChar char="§"/>
            </a:pPr>
            <a:r>
              <a:rPr lang="en"/>
              <a:t>cellHttpUtilFormUrlDecode()</a:t>
            </a:r>
          </a:p>
          <a:p>
            <a:pPr marL="914400" lvl="1" indent="-381000" rtl="0">
              <a:spcBef>
                <a:spcPts val="0"/>
              </a:spcBef>
              <a:buClr>
                <a:schemeClr val="dk1"/>
              </a:buClr>
              <a:buSzPct val="80000"/>
              <a:buFont typeface="Courier New"/>
              <a:buChar char="o"/>
            </a:pPr>
            <a:r>
              <a:rPr lang="en"/>
              <a:t>Modify served files</a:t>
            </a:r>
          </a:p>
          <a:p>
            <a:pPr marL="914400" lvl="1" indent="-381000" rtl="0">
              <a:spcBef>
                <a:spcPts val="0"/>
              </a:spcBef>
              <a:buClr>
                <a:schemeClr val="dk1"/>
              </a:buClr>
              <a:buSzPct val="80000"/>
              <a:buFont typeface="Courier New"/>
              <a:buChar char="o"/>
            </a:pPr>
            <a:r>
              <a:rPr lang="en"/>
              <a:t>Hunt for function parsing the </a:t>
            </a:r>
            <a:br>
              <a:rPr lang="en"/>
            </a:br>
            <a:r>
              <a:rPr lang="en"/>
              <a:t>results</a:t>
            </a:r>
          </a:p>
        </p:txBody>
      </p:sp>
      <p:pic>
        <p:nvPicPr>
          <p:cNvPr id="167" name="Shape 167"/>
          <p:cNvPicPr preferRelativeResize="0"/>
          <p:nvPr/>
        </p:nvPicPr>
        <p:blipFill>
          <a:blip r:embed="rId3">
            <a:alphaModFix/>
          </a:blip>
          <a:stretch>
            <a:fillRect/>
          </a:stretch>
        </p:blipFill>
        <p:spPr>
          <a:xfrm>
            <a:off x="5773537" y="861550"/>
            <a:ext cx="2981325" cy="310515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HTTP API</a:t>
            </a:r>
          </a:p>
        </p:txBody>
      </p:sp>
      <p:sp>
        <p:nvSpPr>
          <p:cNvPr id="173" name="Shape 17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Example of Authentication Logic</a:t>
            </a:r>
          </a:p>
          <a:p>
            <a:pPr marL="914400" lvl="1" indent="-381000" rtl="0">
              <a:spcBef>
                <a:spcPts val="0"/>
              </a:spcBef>
              <a:buClr>
                <a:schemeClr val="dk1"/>
              </a:buClr>
              <a:buSzPct val="80000"/>
              <a:buFont typeface="Courier New"/>
              <a:buChar char="o"/>
            </a:pPr>
            <a:r>
              <a:rPr lang="en"/>
              <a:t>Receive http request</a:t>
            </a:r>
          </a:p>
          <a:p>
            <a:pPr marL="914400" lvl="1" indent="-381000" rtl="0">
              <a:spcBef>
                <a:spcPts val="0"/>
              </a:spcBef>
              <a:buClr>
                <a:schemeClr val="dk1"/>
              </a:buClr>
              <a:buSzPct val="80000"/>
              <a:buFont typeface="Courier New"/>
              <a:buChar char="o"/>
            </a:pPr>
            <a:r>
              <a:rPr lang="en"/>
              <a:t>Validate on your backend</a:t>
            </a:r>
          </a:p>
          <a:p>
            <a:pPr marL="1371600" lvl="2" indent="-381000" rtl="0">
              <a:spcBef>
                <a:spcPts val="0"/>
              </a:spcBef>
              <a:buClr>
                <a:schemeClr val="dk1"/>
              </a:buClr>
              <a:buSzPct val="80000"/>
              <a:buFont typeface="Wingdings"/>
              <a:buChar char="§"/>
            </a:pPr>
            <a:r>
              <a:rPr lang="en"/>
              <a:t>Was it successful?</a:t>
            </a:r>
          </a:p>
          <a:p>
            <a:pPr marL="1828800" lvl="3" indent="-342900" rtl="0">
              <a:spcBef>
                <a:spcPts val="0"/>
              </a:spcBef>
              <a:buClr>
                <a:schemeClr val="dk1"/>
              </a:buClr>
              <a:buSzPct val="60000"/>
              <a:buFont typeface="Arial"/>
              <a:buChar char="●"/>
            </a:pPr>
            <a:r>
              <a:rPr lang="en"/>
              <a:t>Send generic ‘Success’ response to console</a:t>
            </a:r>
          </a:p>
          <a:p>
            <a:pPr marL="1371600" lvl="2" indent="-381000" rtl="0">
              <a:spcBef>
                <a:spcPts val="0"/>
              </a:spcBef>
              <a:buClr>
                <a:schemeClr val="dk1"/>
              </a:buClr>
              <a:buSzPct val="80000"/>
              <a:buFont typeface="Wingdings"/>
              <a:buChar char="§"/>
            </a:pPr>
            <a:r>
              <a:rPr lang="en"/>
              <a:t>Was it invalid?</a:t>
            </a:r>
          </a:p>
          <a:p>
            <a:pPr marL="1828800" lvl="3" indent="-342900" rtl="0">
              <a:spcBef>
                <a:spcPts val="0"/>
              </a:spcBef>
              <a:buClr>
                <a:schemeClr val="dk1"/>
              </a:buClr>
              <a:buSzPct val="60000"/>
              <a:buFont typeface="Arial"/>
              <a:buChar char="●"/>
            </a:pPr>
            <a:r>
              <a:rPr lang="en"/>
              <a:t>Send generic ‘Invalid’ response to console</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HTTP API (SSL)</a:t>
            </a:r>
          </a:p>
        </p:txBody>
      </p:sp>
      <p:sp>
        <p:nvSpPr>
          <p:cNvPr id="179" name="Shape 17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SSL Certificate</a:t>
            </a:r>
          </a:p>
          <a:p>
            <a:pPr marL="914400" lvl="1" indent="-381000" rtl="0">
              <a:spcBef>
                <a:spcPts val="0"/>
              </a:spcBef>
              <a:buClr>
                <a:schemeClr val="dk1"/>
              </a:buClr>
              <a:buSzPct val="80000"/>
              <a:buFont typeface="Courier New"/>
              <a:buChar char="o"/>
            </a:pPr>
            <a:r>
              <a:rPr lang="en"/>
              <a:t>buy domain?</a:t>
            </a:r>
          </a:p>
          <a:p>
            <a:pPr marL="914400" lvl="1" indent="-381000" rtl="0">
              <a:spcBef>
                <a:spcPts val="0"/>
              </a:spcBef>
              <a:buClr>
                <a:schemeClr val="dk1"/>
              </a:buClr>
              <a:buSzPct val="80000"/>
              <a:buFont typeface="Courier New"/>
              <a:buChar char="o"/>
            </a:pPr>
            <a:r>
              <a:rPr lang="en"/>
              <a:t>purchase certificate for root CA?</a:t>
            </a:r>
          </a:p>
          <a:p>
            <a:pPr marL="914400" lvl="1" indent="-381000" rtl="0">
              <a:spcBef>
                <a:spcPts val="0"/>
              </a:spcBef>
              <a:buClr>
                <a:schemeClr val="dk1"/>
              </a:buClr>
              <a:buSzPct val="80000"/>
              <a:buFont typeface="Courier New"/>
              <a:buChar char="o"/>
            </a:pPr>
            <a:r>
              <a:rPr lang="en"/>
              <a:t>hash collision?</a:t>
            </a:r>
          </a:p>
          <a:p>
            <a:pPr marL="914400" lvl="1" indent="-381000" rtl="0">
              <a:spcBef>
                <a:spcPts val="0"/>
              </a:spcBef>
              <a:buClr>
                <a:schemeClr val="dk1"/>
              </a:buClr>
              <a:buSzPct val="80000"/>
              <a:buFont typeface="Courier New"/>
              <a:buChar char="o"/>
            </a:pPr>
            <a:r>
              <a:rPr lang="en"/>
              <a:t>patch/disable SSL?</a:t>
            </a:r>
          </a:p>
          <a:p>
            <a:pPr marL="457200" lvl="0" indent="-419100" rtl="0">
              <a:spcBef>
                <a:spcPts val="0"/>
              </a:spcBef>
              <a:buClr>
                <a:schemeClr val="dk1"/>
              </a:buClr>
              <a:buSzPct val="100000"/>
              <a:buFont typeface="Arial"/>
              <a:buChar char="●"/>
            </a:pPr>
            <a:r>
              <a:rPr lang="en"/>
              <a:t>PS3 SSL Store</a:t>
            </a:r>
          </a:p>
          <a:p>
            <a:pPr marL="914400" lvl="1" indent="-381000" rtl="0">
              <a:spcBef>
                <a:spcPts val="0"/>
              </a:spcBef>
              <a:buClr>
                <a:schemeClr val="dk1"/>
              </a:buClr>
              <a:buSzPct val="80000"/>
              <a:buFont typeface="Courier New"/>
              <a:buChar char="o"/>
            </a:pPr>
            <a:r>
              <a:rPr lang="en"/>
              <a:t>In flash (CFW necessary to modify)</a:t>
            </a:r>
          </a:p>
          <a:p>
            <a:pPr marL="914400" lvl="1" indent="-381000" rtl="0">
              <a:spcBef>
                <a:spcPts val="0"/>
              </a:spcBef>
              <a:buClr>
                <a:schemeClr val="dk1"/>
              </a:buClr>
              <a:buSzPct val="80000"/>
              <a:buFont typeface="Courier New"/>
              <a:buChar char="o"/>
            </a:pPr>
            <a:r>
              <a:rPr lang="en"/>
              <a:t>Also loaded by ELF</a:t>
            </a:r>
          </a:p>
          <a:p>
            <a:pPr marL="914400" lvl="1" indent="-381000">
              <a:spcBef>
                <a:spcPts val="0"/>
              </a:spcBef>
              <a:buClr>
                <a:schemeClr val="dk1"/>
              </a:buClr>
              <a:buSzPct val="80000"/>
              <a:buFont typeface="Courier New"/>
              <a:buChar char="o"/>
            </a:pPr>
            <a:r>
              <a:rPr lang="en"/>
              <a:t>Can host with our own SSL certificate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spcBef>
                <a:spcPts val="0"/>
              </a:spcBef>
              <a:buNone/>
            </a:pPr>
            <a:r>
              <a:rPr lang="en"/>
              <a:t>Reversing the Protocol</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Reversing the Protocol</a:t>
            </a:r>
          </a:p>
        </p:txBody>
      </p:sp>
      <p:sp>
        <p:nvSpPr>
          <p:cNvPr id="190" name="Shape 1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Packets! Packets! Packets!</a:t>
            </a:r>
          </a:p>
          <a:p>
            <a:pPr marL="457200" lvl="0" indent="-419100" rtl="0">
              <a:spcBef>
                <a:spcPts val="0"/>
              </a:spcBef>
              <a:buClr>
                <a:schemeClr val="dk1"/>
              </a:buClr>
              <a:buSzPct val="100000"/>
              <a:buFont typeface="Arial"/>
              <a:buChar char="●"/>
            </a:pPr>
            <a:r>
              <a:rPr lang="en"/>
              <a:t>Cannot get packets if the server is dead</a:t>
            </a:r>
          </a:p>
          <a:p>
            <a:pPr marL="457200" lvl="0" indent="-419100">
              <a:spcBef>
                <a:spcPts val="0"/>
              </a:spcBef>
              <a:buClr>
                <a:schemeClr val="dk1"/>
              </a:buClr>
              <a:buSzPct val="100000"/>
              <a:buFont typeface="Arial"/>
              <a:buChar char="●"/>
            </a:pPr>
            <a:r>
              <a:rPr lang="en"/>
              <a:t>Examine and compare everything</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
        <p:cNvGrpSpPr/>
        <p:nvPr/>
      </p:nvGrpSpPr>
      <p:grpSpPr>
        <a:xfrm>
          <a:off x="0" y="0"/>
          <a:ext cx="0" cy="0"/>
          <a:chOff x="0" y="0"/>
          <a:chExt cx="0" cy="0"/>
        </a:xfrm>
      </p:grpSpPr>
      <p:sp>
        <p:nvSpPr>
          <p:cNvPr id="35" name="Shape 35"/>
          <p:cNvSpPr txBox="1">
            <a:spLocks noGrp="1"/>
          </p:cNvSpPr>
          <p:nvPr>
            <p:ph type="body" idx="1"/>
          </p:nvPr>
        </p:nvSpPr>
        <p:spPr>
          <a:xfrm>
            <a:off x="864450" y="3646075"/>
            <a:ext cx="7347900" cy="2102400"/>
          </a:xfrm>
          <a:prstGeom prst="rect">
            <a:avLst/>
          </a:prstGeom>
        </p:spPr>
        <p:txBody>
          <a:bodyPr lIns="91425" tIns="91425" rIns="91425" bIns="91425" anchor="t" anchorCtr="0">
            <a:noAutofit/>
          </a:bodyPr>
          <a:lstStyle/>
          <a:p>
            <a:pPr marL="457200" lvl="0" indent="-419100" rtl="0">
              <a:spcBef>
                <a:spcPts val="0"/>
              </a:spcBef>
              <a:buClr>
                <a:srgbClr val="65A297"/>
              </a:buClr>
              <a:buSzPct val="100000"/>
              <a:buFont typeface="Arial"/>
              <a:buChar char="●"/>
            </a:pPr>
            <a:r>
              <a:rPr lang="en">
                <a:solidFill>
                  <a:srgbClr val="65A297"/>
                </a:solidFill>
                <a:latin typeface="Aldrich"/>
                <a:ea typeface="Aldrich"/>
                <a:cs typeface="Aldrich"/>
                <a:sym typeface="Aldrich"/>
              </a:rPr>
              <a:t>Matthew Halchyshak</a:t>
            </a:r>
          </a:p>
          <a:p>
            <a:pPr marL="914400" lvl="1" indent="-381000" rtl="0">
              <a:spcBef>
                <a:spcPts val="0"/>
              </a:spcBef>
              <a:buClr>
                <a:srgbClr val="65A297"/>
              </a:buClr>
              <a:buSzPct val="80000"/>
              <a:buFont typeface="Courier New"/>
              <a:buChar char="o"/>
            </a:pPr>
            <a:r>
              <a:rPr lang="en">
                <a:solidFill>
                  <a:srgbClr val="65A297"/>
                </a:solidFill>
                <a:latin typeface="Aldrich"/>
                <a:ea typeface="Aldrich"/>
                <a:cs typeface="Aldrich"/>
                <a:sym typeface="Aldrich"/>
              </a:rPr>
              <a:t>Security Technician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Shape 195"/>
          <p:cNvPicPr preferRelativeResize="0"/>
          <p:nvPr/>
        </p:nvPicPr>
        <p:blipFill>
          <a:blip r:embed="rId3">
            <a:alphaModFix/>
          </a:blip>
          <a:stretch>
            <a:fillRect/>
          </a:stretch>
        </p:blipFill>
        <p:spPr>
          <a:xfrm>
            <a:off x="222974" y="1457087"/>
            <a:ext cx="8850450" cy="3996974"/>
          </a:xfrm>
          <a:prstGeom prst="rect">
            <a:avLst/>
          </a:prstGeom>
          <a:noFill/>
          <a:ln>
            <a:noFill/>
          </a:ln>
        </p:spPr>
      </p:pic>
      <p:sp>
        <p:nvSpPr>
          <p:cNvPr id="196" name="Shape 19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Client Packets</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457200" y="5875078"/>
            <a:ext cx="8229600" cy="692700"/>
          </a:xfrm>
          <a:prstGeom prst="rect">
            <a:avLst/>
          </a:prstGeom>
        </p:spPr>
        <p:txBody>
          <a:bodyPr lIns="91425" tIns="91425" rIns="91425" bIns="91425" anchor="t" anchorCtr="0">
            <a:noAutofit/>
          </a:bodyPr>
          <a:lstStyle/>
          <a:p>
            <a:pPr>
              <a:spcBef>
                <a:spcPts val="0"/>
              </a:spcBef>
              <a:buNone/>
            </a:pPr>
            <a:endParaRPr/>
          </a:p>
        </p:txBody>
      </p:sp>
      <p:pic>
        <p:nvPicPr>
          <p:cNvPr id="202" name="Shape 202"/>
          <p:cNvPicPr preferRelativeResize="0"/>
          <p:nvPr/>
        </p:nvPicPr>
        <p:blipFill>
          <a:blip r:embed="rId3">
            <a:alphaModFix/>
          </a:blip>
          <a:stretch>
            <a:fillRect/>
          </a:stretch>
        </p:blipFill>
        <p:spPr>
          <a:xfrm>
            <a:off x="230587" y="1457237"/>
            <a:ext cx="8682825" cy="3943524"/>
          </a:xfrm>
          <a:prstGeom prst="rect">
            <a:avLst/>
          </a:prstGeom>
          <a:noFill/>
          <a:ln>
            <a:noFill/>
          </a:ln>
        </p:spPr>
      </p:pic>
      <p:sp>
        <p:nvSpPr>
          <p:cNvPr id="203" name="Shape 203"/>
          <p:cNvSpPr txBox="1">
            <a:spLocks noGrp="1"/>
          </p:cNvSpPr>
          <p:nvPr>
            <p:ph type="title"/>
          </p:nvPr>
        </p:nvSpPr>
        <p:spPr>
          <a:xfrm>
            <a:off x="457200" y="274637"/>
            <a:ext cx="8229600" cy="1143299"/>
          </a:xfrm>
          <a:prstGeom prst="rect">
            <a:avLst/>
          </a:prstGeom>
          <a:noFill/>
          <a:ln>
            <a:noFill/>
          </a:ln>
        </p:spPr>
        <p:txBody>
          <a:bodyPr lIns="91425" tIns="91425" rIns="91425" bIns="91425" anchor="b" anchorCtr="0">
            <a:noAutofit/>
          </a:bodyPr>
          <a:lstStyle/>
          <a:p>
            <a:pPr lvl="0" rtl="0">
              <a:spcBef>
                <a:spcPts val="0"/>
              </a:spcBef>
              <a:buNone/>
            </a:pPr>
            <a:r>
              <a:rPr lang="en"/>
              <a:t>Client Packets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p:cNvPicPr preferRelativeResize="0"/>
          <p:nvPr/>
        </p:nvPicPr>
        <p:blipFill>
          <a:blip r:embed="rId3">
            <a:alphaModFix/>
          </a:blip>
          <a:stretch>
            <a:fillRect/>
          </a:stretch>
        </p:blipFill>
        <p:spPr>
          <a:xfrm>
            <a:off x="687712" y="728287"/>
            <a:ext cx="7768574" cy="5249024"/>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Shape 213"/>
          <p:cNvPicPr preferRelativeResize="0"/>
          <p:nvPr/>
        </p:nvPicPr>
        <p:blipFill>
          <a:blip r:embed="rId3">
            <a:alphaModFix/>
          </a:blip>
          <a:stretch>
            <a:fillRect/>
          </a:stretch>
        </p:blipFill>
        <p:spPr>
          <a:xfrm>
            <a:off x="207112" y="811099"/>
            <a:ext cx="8882174" cy="5083400"/>
          </a:xfrm>
          <a:prstGeom prst="rect">
            <a:avLst/>
          </a:prstGeom>
          <a:noFill/>
          <a:ln>
            <a:noFill/>
          </a:ln>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Shape 218"/>
          <p:cNvPicPr preferRelativeResize="0"/>
          <p:nvPr/>
        </p:nvPicPr>
        <p:blipFill>
          <a:blip r:embed="rId3">
            <a:alphaModFix/>
          </a:blip>
          <a:stretch>
            <a:fillRect/>
          </a:stretch>
        </p:blipFill>
        <p:spPr>
          <a:xfrm>
            <a:off x="273750" y="743100"/>
            <a:ext cx="8596649" cy="5077449"/>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Reversing the Protocol</a:t>
            </a:r>
          </a:p>
        </p:txBody>
      </p:sp>
      <p:sp>
        <p:nvSpPr>
          <p:cNvPr id="224" name="Shape 22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 NULL bytes</a:t>
            </a:r>
          </a:p>
          <a:p>
            <a:pPr marL="457200" lvl="0" indent="-419100" rtl="0">
              <a:spcBef>
                <a:spcPts val="0"/>
              </a:spcBef>
              <a:buClr>
                <a:schemeClr val="dk1"/>
              </a:buClr>
              <a:buSzPct val="100000"/>
              <a:buFont typeface="Arial"/>
              <a:buChar char="●"/>
            </a:pPr>
            <a:r>
              <a:rPr lang="en"/>
              <a:t>..Zp comes up often</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540750" y="1008525"/>
            <a:ext cx="5673899" cy="677100"/>
          </a:xfrm>
          <a:prstGeom prst="rect">
            <a:avLst/>
          </a:prstGeom>
        </p:spPr>
        <p:txBody>
          <a:bodyPr lIns="91425" tIns="91425" rIns="91425" bIns="91425" anchor="b" anchorCtr="0">
            <a:noAutofit/>
          </a:bodyPr>
          <a:lstStyle/>
          <a:p>
            <a:pPr lvl="0" algn="ctr" rtl="0">
              <a:spcBef>
                <a:spcPts val="0"/>
              </a:spcBef>
              <a:buNone/>
            </a:pPr>
            <a:r>
              <a:rPr lang="en"/>
              <a:t>And it’s XOR…</a:t>
            </a:r>
          </a:p>
        </p:txBody>
      </p:sp>
      <p:pic>
        <p:nvPicPr>
          <p:cNvPr id="230" name="Shape 230"/>
          <p:cNvPicPr preferRelativeResize="0"/>
          <p:nvPr/>
        </p:nvPicPr>
        <p:blipFill>
          <a:blip r:embed="rId3">
            <a:alphaModFix/>
          </a:blip>
          <a:stretch>
            <a:fillRect/>
          </a:stretch>
        </p:blipFill>
        <p:spPr>
          <a:xfrm>
            <a:off x="1434475" y="1685625"/>
            <a:ext cx="5886450" cy="387667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Shape 235"/>
          <p:cNvPicPr preferRelativeResize="0"/>
          <p:nvPr/>
        </p:nvPicPr>
        <p:blipFill>
          <a:blip r:embed="rId3">
            <a:alphaModFix/>
          </a:blip>
          <a:stretch>
            <a:fillRect/>
          </a:stretch>
        </p:blipFill>
        <p:spPr>
          <a:xfrm>
            <a:off x="314562" y="905749"/>
            <a:ext cx="8514875" cy="50465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9" name="Shape 202"/>
          <p:cNvPicPr preferRelativeResize="0"/>
          <p:nvPr/>
        </p:nvPicPr>
        <p:blipFill>
          <a:blip r:embed="rId3">
            <a:extLst>
              <a:ext uri="{28A0092B-C50C-407E-A947-70E740481C1C}">
                <a14:useLocalDpi xmlns:a14="http://schemas.microsoft.com/office/drawing/2010/main" val="0"/>
              </a:ext>
            </a:extLst>
          </a:blip>
          <a:stretch>
            <a:fillRect/>
          </a:stretch>
        </p:blipFill>
        <p:spPr>
          <a:xfrm>
            <a:off x="329777" y="2665400"/>
            <a:ext cx="8484444" cy="1527200"/>
          </a:xfrm>
          <a:prstGeom prst="rect">
            <a:avLst/>
          </a:prstGeom>
          <a:noFill/>
          <a:ln>
            <a:noFill/>
          </a:ln>
        </p:spPr>
      </p:pic>
      <p:sp>
        <p:nvSpPr>
          <p:cNvPr id="241" name="Shape 241"/>
          <p:cNvSpPr/>
          <p:nvPr/>
        </p:nvSpPr>
        <p:spPr>
          <a:xfrm rot="5400000">
            <a:off x="3724475" y="2211625"/>
            <a:ext cx="734700" cy="431999"/>
          </a:xfrm>
          <a:prstGeom prst="rightArrow">
            <a:avLst>
              <a:gd name="adj1" fmla="val 33333"/>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2" name="Shape 242"/>
          <p:cNvSpPr/>
          <p:nvPr/>
        </p:nvSpPr>
        <p:spPr>
          <a:xfrm rot="5400000">
            <a:off x="1790325" y="2211625"/>
            <a:ext cx="734700" cy="431999"/>
          </a:xfrm>
          <a:prstGeom prst="rightArrow">
            <a:avLst>
              <a:gd name="adj1" fmla="val 33333"/>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3" name="Shape 243"/>
          <p:cNvSpPr/>
          <p:nvPr/>
        </p:nvSpPr>
        <p:spPr>
          <a:xfrm rot="5400000">
            <a:off x="347125" y="2211625"/>
            <a:ext cx="734700" cy="431999"/>
          </a:xfrm>
          <a:prstGeom prst="rightArrow">
            <a:avLst>
              <a:gd name="adj1" fmla="val 33333"/>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4" name="Shape 244"/>
          <p:cNvSpPr/>
          <p:nvPr/>
        </p:nvSpPr>
        <p:spPr>
          <a:xfrm rot="5400000">
            <a:off x="779125" y="2211625"/>
            <a:ext cx="734700" cy="431999"/>
          </a:xfrm>
          <a:prstGeom prst="rightArrow">
            <a:avLst>
              <a:gd name="adj1" fmla="val 33333"/>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45" name="Shape 245"/>
          <p:cNvSpPr/>
          <p:nvPr/>
        </p:nvSpPr>
        <p:spPr>
          <a:xfrm>
            <a:off x="506300" y="3145175"/>
            <a:ext cx="8131400" cy="889895"/>
          </a:xfrm>
          <a:custGeom>
            <a:avLst/>
            <a:gdLst/>
            <a:ahLst/>
            <a:cxnLst/>
            <a:rect l="0" t="0" r="0" b="0"/>
            <a:pathLst>
              <a:path w="325256" h="39276" extrusionOk="0">
                <a:moveTo>
                  <a:pt x="0" y="12274"/>
                </a:moveTo>
                <a:lnTo>
                  <a:pt x="163242" y="12274"/>
                </a:lnTo>
                <a:lnTo>
                  <a:pt x="163242" y="0"/>
                </a:lnTo>
                <a:lnTo>
                  <a:pt x="325256" y="0"/>
                </a:lnTo>
                <a:lnTo>
                  <a:pt x="325256" y="39276"/>
                </a:lnTo>
                <a:lnTo>
                  <a:pt x="614" y="39276"/>
                </a:lnTo>
                <a:lnTo>
                  <a:pt x="614" y="30071"/>
                </a:lnTo>
                <a:close/>
              </a:path>
            </a:pathLst>
          </a:custGeom>
          <a:noFill/>
          <a:ln w="19050" cap="flat">
            <a:solidFill>
              <a:srgbClr val="FF0000"/>
            </a:solidFill>
            <a:prstDash val="solid"/>
            <a:round/>
            <a:headEnd type="none" w="lg" len="lg"/>
            <a:tailEnd type="none" w="lg" len="lg"/>
          </a:ln>
        </p:spPr>
      </p:sp>
      <p:sp>
        <p:nvSpPr>
          <p:cNvPr id="246" name="Shape 246"/>
          <p:cNvSpPr/>
          <p:nvPr/>
        </p:nvSpPr>
        <p:spPr>
          <a:xfrm>
            <a:off x="506300" y="2822975"/>
            <a:ext cx="8100725" cy="629050"/>
          </a:xfrm>
          <a:custGeom>
            <a:avLst/>
            <a:gdLst/>
            <a:ahLst/>
            <a:cxnLst/>
            <a:rect l="0" t="0" r="0" b="0"/>
            <a:pathLst>
              <a:path w="324029" h="25162" extrusionOk="0">
                <a:moveTo>
                  <a:pt x="0" y="12274"/>
                </a:moveTo>
                <a:lnTo>
                  <a:pt x="163855" y="12274"/>
                </a:lnTo>
                <a:lnTo>
                  <a:pt x="163855" y="0"/>
                </a:lnTo>
                <a:lnTo>
                  <a:pt x="324029" y="0"/>
                </a:lnTo>
                <a:lnTo>
                  <a:pt x="324029" y="14115"/>
                </a:lnTo>
                <a:lnTo>
                  <a:pt x="170606" y="14115"/>
                </a:lnTo>
                <a:lnTo>
                  <a:pt x="170606" y="25162"/>
                </a:lnTo>
                <a:lnTo>
                  <a:pt x="0" y="25162"/>
                </a:lnTo>
                <a:close/>
              </a:path>
            </a:pathLst>
          </a:custGeom>
          <a:noFill/>
          <a:ln w="19050" cap="flat">
            <a:solidFill>
              <a:srgbClr val="FF0000"/>
            </a:solidFill>
            <a:prstDash val="solid"/>
            <a:round/>
            <a:headEnd type="none" w="lg" len="lg"/>
            <a:tailEnd type="none" w="lg" len="lg"/>
          </a:ln>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
                                        <p:tgtEl>
                                          <p:spTgt spid="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
                                        <p:tgtEl>
                                          <p:spTgt spid="241"/>
                                        </p:tgtEl>
                                      </p:cBhvr>
                                    </p:animEffect>
                                    <p:set>
                                      <p:cBhvr>
                                        <p:cTn id="12" dur="1" fill="hold">
                                          <p:stCondLst>
                                            <p:cond delay="0"/>
                                          </p:stCondLst>
                                        </p:cTn>
                                        <p:tgtEl>
                                          <p:spTgt spid="241"/>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42"/>
                                        </p:tgtEl>
                                        <p:attrNameLst>
                                          <p:attrName>style.visibility</p:attrName>
                                        </p:attrNameLst>
                                      </p:cBhvr>
                                      <p:to>
                                        <p:strVal val="visible"/>
                                      </p:to>
                                    </p:set>
                                    <p:animEffect transition="in" filter="fade">
                                      <p:cBhvr>
                                        <p:cTn id="15" dur="1"/>
                                        <p:tgtEl>
                                          <p:spTgt spid="24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
                                        <p:tgtEl>
                                          <p:spTgt spid="242"/>
                                        </p:tgtEl>
                                      </p:cBhvr>
                                    </p:animEffect>
                                    <p:set>
                                      <p:cBhvr>
                                        <p:cTn id="20" dur="1" fill="hold">
                                          <p:stCondLst>
                                            <p:cond delay="0"/>
                                          </p:stCondLst>
                                        </p:cTn>
                                        <p:tgtEl>
                                          <p:spTgt spid="242"/>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44"/>
                                        </p:tgtEl>
                                        <p:attrNameLst>
                                          <p:attrName>style.visibility</p:attrName>
                                        </p:attrNameLst>
                                      </p:cBhvr>
                                      <p:to>
                                        <p:strVal val="visible"/>
                                      </p:to>
                                    </p:set>
                                    <p:animEffect transition="in" filter="fade">
                                      <p:cBhvr>
                                        <p:cTn id="23" dur="1"/>
                                        <p:tgtEl>
                                          <p:spTgt spid="244"/>
                                        </p:tgtEl>
                                      </p:cBhvr>
                                    </p:animEffect>
                                  </p:childTnLst>
                                </p:cTn>
                              </p:par>
                              <p:par>
                                <p:cTn id="24" presetID="10" presetClass="entr" presetSubtype="0" fill="hold" nodeType="withEffect">
                                  <p:stCondLst>
                                    <p:cond delay="0"/>
                                  </p:stCondLst>
                                  <p:childTnLst>
                                    <p:set>
                                      <p:cBhvr>
                                        <p:cTn id="25" dur="1" fill="hold">
                                          <p:stCondLst>
                                            <p:cond delay="0"/>
                                          </p:stCondLst>
                                        </p:cTn>
                                        <p:tgtEl>
                                          <p:spTgt spid="243"/>
                                        </p:tgtEl>
                                        <p:attrNameLst>
                                          <p:attrName>style.visibility</p:attrName>
                                        </p:attrNameLst>
                                      </p:cBhvr>
                                      <p:to>
                                        <p:strVal val="visible"/>
                                      </p:to>
                                    </p:set>
                                    <p:animEffect transition="in" filter="fade">
                                      <p:cBhvr>
                                        <p:cTn id="26" dur="1"/>
                                        <p:tgtEl>
                                          <p:spTgt spid="2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
                                        <p:tgtEl>
                                          <p:spTgt spid="244"/>
                                        </p:tgtEl>
                                      </p:cBhvr>
                                    </p:animEffect>
                                    <p:set>
                                      <p:cBhvr>
                                        <p:cTn id="31" dur="1" fill="hold">
                                          <p:stCondLst>
                                            <p:cond delay="0"/>
                                          </p:stCondLst>
                                        </p:cTn>
                                        <p:tgtEl>
                                          <p:spTgt spid="24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
                                        <p:tgtEl>
                                          <p:spTgt spid="243"/>
                                        </p:tgtEl>
                                      </p:cBhvr>
                                    </p:animEffect>
                                    <p:set>
                                      <p:cBhvr>
                                        <p:cTn id="34" dur="1" fill="hold">
                                          <p:stCondLst>
                                            <p:cond delay="0"/>
                                          </p:stCondLst>
                                        </p:cTn>
                                        <p:tgtEl>
                                          <p:spTgt spid="24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45"/>
                                        </p:tgtEl>
                                        <p:attrNameLst>
                                          <p:attrName>style.visibility</p:attrName>
                                        </p:attrNameLst>
                                      </p:cBhvr>
                                      <p:to>
                                        <p:strVal val="visible"/>
                                      </p:to>
                                    </p:set>
                                    <p:animEffect transition="in" filter="fade">
                                      <p:cBhvr>
                                        <p:cTn id="37" dur="1"/>
                                        <p:tgtEl>
                                          <p:spTgt spid="2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
                                        <p:tgtEl>
                                          <p:spTgt spid="245"/>
                                        </p:tgtEl>
                                      </p:cBhvr>
                                    </p:animEffect>
                                    <p:set>
                                      <p:cBhvr>
                                        <p:cTn id="42" dur="1" fill="hold">
                                          <p:stCondLst>
                                            <p:cond delay="0"/>
                                          </p:stCondLst>
                                        </p:cTn>
                                        <p:tgtEl>
                                          <p:spTgt spid="245"/>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246"/>
                                        </p:tgtEl>
                                        <p:attrNameLst>
                                          <p:attrName>style.visibility</p:attrName>
                                        </p:attrNameLst>
                                      </p:cBhvr>
                                      <p:to>
                                        <p:strVal val="visible"/>
                                      </p:to>
                                    </p:set>
                                    <p:animEffect transition="in" filter="fade">
                                      <p:cBhvr>
                                        <p:cTn id="45" dur="1"/>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Reversing the Protocol</a:t>
            </a:r>
          </a:p>
        </p:txBody>
      </p:sp>
      <p:sp>
        <p:nvSpPr>
          <p:cNvPr id="252" name="Shape 252"/>
          <p:cNvSpPr txBox="1">
            <a:spLocks noGrp="1"/>
          </p:cNvSpPr>
          <p:nvPr>
            <p:ph type="body" idx="1"/>
          </p:nvPr>
        </p:nvSpPr>
        <p:spPr>
          <a:xfrm>
            <a:off x="457200" y="1600200"/>
            <a:ext cx="8229600" cy="22322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c022b8e51bd997c3baf6a587ba395d8f</a:t>
            </a:r>
          </a:p>
          <a:p>
            <a:pPr marL="457200" lvl="0" indent="-419100" rtl="0">
              <a:spcBef>
                <a:spcPts val="0"/>
              </a:spcBef>
              <a:buClr>
                <a:schemeClr val="dk1"/>
              </a:buClr>
              <a:buSzPct val="100000"/>
              <a:buFont typeface="Arial"/>
              <a:buChar char="●"/>
            </a:pPr>
            <a:r>
              <a:rPr lang="en"/>
              <a:t>f252244cd1f91de6baffa2ad93f4a1f8</a:t>
            </a:r>
          </a:p>
          <a:p>
            <a:pPr marL="457200" lvl="0" indent="-419100" rtl="0">
              <a:spcBef>
                <a:spcPts val="0"/>
              </a:spcBef>
              <a:buClr>
                <a:schemeClr val="dk1"/>
              </a:buClr>
              <a:buSzPct val="100000"/>
              <a:buFont typeface="Arial"/>
              <a:buChar char="●"/>
            </a:pPr>
            <a:r>
              <a:rPr lang="en"/>
              <a:t>7eb97a668342081d5685c0c100dfa3c7</a:t>
            </a:r>
          </a:p>
          <a:p>
            <a:pPr marL="457200" lvl="0" indent="-419100" rtl="0">
              <a:spcBef>
                <a:spcPts val="0"/>
              </a:spcBef>
              <a:buClr>
                <a:schemeClr val="dk1"/>
              </a:buClr>
              <a:buSzPct val="100000"/>
              <a:buFont typeface="Arial"/>
              <a:buChar char="●"/>
            </a:pPr>
            <a:r>
              <a:rPr lang="en"/>
              <a:t>f252244cd1f91de6baffa2ad93f4a1f8</a:t>
            </a:r>
          </a:p>
        </p:txBody>
      </p:sp>
      <p:sp>
        <p:nvSpPr>
          <p:cNvPr id="253" name="Shape 253"/>
          <p:cNvSpPr txBox="1">
            <a:spLocks noGrp="1"/>
          </p:cNvSpPr>
          <p:nvPr>
            <p:ph type="body" idx="2"/>
          </p:nvPr>
        </p:nvSpPr>
        <p:spPr>
          <a:xfrm>
            <a:off x="457200" y="3740850"/>
            <a:ext cx="8229600" cy="22322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Look familiar?</a:t>
            </a:r>
          </a:p>
          <a:p>
            <a:pPr marL="914400" lvl="1" indent="-381000" rtl="0">
              <a:spcBef>
                <a:spcPts val="0"/>
              </a:spcBef>
              <a:buClr>
                <a:schemeClr val="dk1"/>
              </a:buClr>
              <a:buSzPct val="80000"/>
              <a:buFont typeface="Courier New"/>
              <a:buChar char="o"/>
            </a:pPr>
            <a:r>
              <a:rPr lang="en"/>
              <a:t>MD5 (Header + Payload)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
                                        <p:tgtEl>
                                          <p:spTgt spid="2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
        <p:cNvGrpSpPr/>
        <p:nvPr/>
      </p:nvGrpSpPr>
      <p:grpSpPr>
        <a:xfrm>
          <a:off x="0" y="0"/>
          <a:ext cx="0" cy="0"/>
          <a:chOff x="0" y="0"/>
          <a:chExt cx="0" cy="0"/>
        </a:xfrm>
      </p:grpSpPr>
      <p:sp>
        <p:nvSpPr>
          <p:cNvPr id="40" name="Shape 40"/>
          <p:cNvSpPr txBox="1">
            <a:spLocks noGrp="1"/>
          </p:cNvSpPr>
          <p:nvPr>
            <p:ph type="body" idx="1"/>
          </p:nvPr>
        </p:nvSpPr>
        <p:spPr>
          <a:xfrm>
            <a:off x="864450" y="3616300"/>
            <a:ext cx="7333499" cy="2175599"/>
          </a:xfrm>
          <a:prstGeom prst="rect">
            <a:avLst/>
          </a:prstGeom>
        </p:spPr>
        <p:txBody>
          <a:bodyPr lIns="91425" tIns="91425" rIns="91425" bIns="91425" anchor="t" anchorCtr="0">
            <a:noAutofit/>
          </a:bodyPr>
          <a:lstStyle/>
          <a:p>
            <a:pPr marL="457200" lvl="0" indent="-419100" rtl="0">
              <a:spcBef>
                <a:spcPts val="0"/>
              </a:spcBef>
              <a:buClr>
                <a:srgbClr val="65A297"/>
              </a:buClr>
              <a:buSzPct val="100000"/>
              <a:buFont typeface="Arial"/>
              <a:buChar char="●"/>
            </a:pPr>
            <a:r>
              <a:rPr lang="en">
                <a:solidFill>
                  <a:srgbClr val="65A297"/>
                </a:solidFill>
                <a:latin typeface="Aldrich"/>
                <a:ea typeface="Aldrich"/>
                <a:cs typeface="Aldrich"/>
                <a:sym typeface="Aldrich"/>
              </a:rPr>
              <a:t>Joseph Tartaro</a:t>
            </a:r>
          </a:p>
          <a:p>
            <a:pPr marL="914400" lvl="1" indent="-381000" rtl="0">
              <a:spcBef>
                <a:spcPts val="0"/>
              </a:spcBef>
              <a:buClr>
                <a:srgbClr val="65A297"/>
              </a:buClr>
              <a:buSzPct val="80000"/>
              <a:buFont typeface="Courier New"/>
              <a:buChar char="o"/>
            </a:pPr>
            <a:r>
              <a:rPr lang="en">
                <a:solidFill>
                  <a:srgbClr val="65A297"/>
                </a:solidFill>
                <a:latin typeface="Aldrich"/>
                <a:ea typeface="Aldrich"/>
                <a:cs typeface="Aldrich"/>
                <a:sym typeface="Aldrich"/>
              </a:rPr>
              <a:t>Senior Security Consultant for IOActive</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Reversing the Protocol</a:t>
            </a:r>
          </a:p>
        </p:txBody>
      </p:sp>
      <p:sp>
        <p:nvSpPr>
          <p:cNvPr id="259" name="Shape 259"/>
          <p:cNvSpPr txBox="1">
            <a:spLocks noGrp="1"/>
          </p:cNvSpPr>
          <p:nvPr>
            <p:ph type="body" idx="1"/>
          </p:nvPr>
        </p:nvSpPr>
        <p:spPr>
          <a:xfrm>
            <a:off x="457200" y="3054400"/>
            <a:ext cx="8229600" cy="32561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Header (8 bytes)</a:t>
            </a:r>
          </a:p>
          <a:p>
            <a:pPr marL="914400" lvl="1" indent="-381000" rtl="0">
              <a:spcBef>
                <a:spcPts val="0"/>
              </a:spcBef>
              <a:buClr>
                <a:schemeClr val="dk1"/>
              </a:buClr>
              <a:buSzPct val="80000"/>
              <a:buFont typeface="Courier New"/>
              <a:buChar char="o"/>
            </a:pPr>
            <a:r>
              <a:rPr lang="en"/>
              <a:t>Command Identifier (2 bytes)</a:t>
            </a:r>
          </a:p>
          <a:p>
            <a:pPr marL="914400" lvl="1" indent="-381000" rtl="0">
              <a:spcBef>
                <a:spcPts val="0"/>
              </a:spcBef>
              <a:buClr>
                <a:schemeClr val="dk1"/>
              </a:buClr>
              <a:buSzPct val="80000"/>
              <a:buFont typeface="Courier New"/>
              <a:buChar char="o"/>
            </a:pPr>
            <a:r>
              <a:rPr lang="en"/>
              <a:t>Payload Length (2 bytes)</a:t>
            </a:r>
          </a:p>
          <a:p>
            <a:pPr marL="914400" lvl="1" indent="-381000" rtl="0">
              <a:spcBef>
                <a:spcPts val="0"/>
              </a:spcBef>
              <a:buClr>
                <a:schemeClr val="dk1"/>
              </a:buClr>
              <a:buSzPct val="80000"/>
              <a:buFont typeface="Courier New"/>
              <a:buChar char="o"/>
            </a:pPr>
            <a:r>
              <a:rPr lang="en"/>
              <a:t>Sequence (4 bytes)</a:t>
            </a:r>
          </a:p>
          <a:p>
            <a:pPr marL="457200" lvl="0" indent="-419100" rtl="0">
              <a:spcBef>
                <a:spcPts val="0"/>
              </a:spcBef>
              <a:buClr>
                <a:schemeClr val="dk1"/>
              </a:buClr>
              <a:buSzPct val="100000"/>
              <a:buFont typeface="Arial"/>
              <a:buChar char="●"/>
            </a:pPr>
            <a:r>
              <a:rPr lang="en"/>
              <a:t>Hash (16 bytes)</a:t>
            </a:r>
          </a:p>
          <a:p>
            <a:pPr marL="457200" lvl="0" indent="-419100">
              <a:spcBef>
                <a:spcPts val="0"/>
              </a:spcBef>
              <a:buClr>
                <a:schemeClr val="dk1"/>
              </a:buClr>
              <a:buSzPct val="100000"/>
              <a:buFont typeface="Arial"/>
              <a:buChar char="●"/>
            </a:pPr>
            <a:r>
              <a:rPr lang="en"/>
              <a:t>Payload?</a:t>
            </a:r>
          </a:p>
        </p:txBody>
      </p:sp>
      <p:pic>
        <p:nvPicPr>
          <p:cNvPr id="260" name="Shape 260"/>
          <p:cNvPicPr preferRelativeResize="0"/>
          <p:nvPr/>
        </p:nvPicPr>
        <p:blipFill>
          <a:blip r:embed="rId3">
            <a:alphaModFix/>
          </a:blip>
          <a:stretch>
            <a:fillRect/>
          </a:stretch>
        </p:blipFill>
        <p:spPr>
          <a:xfrm>
            <a:off x="187962" y="1417950"/>
            <a:ext cx="8768074" cy="15441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a:spcBef>
                <a:spcPts val="0"/>
              </a:spcBef>
              <a:buNone/>
            </a:pPr>
            <a:r>
              <a:rPr lang="en"/>
              <a:t>Response Payloads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The Ideal Way</a:t>
            </a:r>
          </a:p>
        </p:txBody>
      </p:sp>
      <p:sp>
        <p:nvSpPr>
          <p:cNvPr id="271" name="Shape 27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Packet Captures</a:t>
            </a:r>
          </a:p>
          <a:p>
            <a:pPr marL="914400" lvl="1" indent="-381000" rtl="0">
              <a:spcBef>
                <a:spcPts val="0"/>
              </a:spcBef>
              <a:buClr>
                <a:schemeClr val="dk1"/>
              </a:buClr>
              <a:buSzPct val="80000"/>
              <a:buFont typeface="Courier New"/>
              <a:buChar char="o"/>
            </a:pPr>
            <a:r>
              <a:rPr lang="en"/>
              <a:t>Replay and experiment</a:t>
            </a:r>
          </a:p>
          <a:p>
            <a:pPr marL="914400" lvl="1" indent="-381000" rtl="0">
              <a:spcBef>
                <a:spcPts val="0"/>
              </a:spcBef>
              <a:buClr>
                <a:schemeClr val="dk1"/>
              </a:buClr>
              <a:buSzPct val="80000"/>
              <a:buFont typeface="Courier New"/>
              <a:buChar char="o"/>
            </a:pPr>
            <a:r>
              <a:rPr lang="en"/>
              <a:t>Matter of determining transformation</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Shape 276"/>
          <p:cNvPicPr preferRelativeResize="0"/>
          <p:nvPr/>
        </p:nvPicPr>
        <p:blipFill>
          <a:blip r:embed="rId3">
            <a:alphaModFix/>
          </a:blip>
          <a:stretch>
            <a:fillRect/>
          </a:stretch>
        </p:blipFill>
        <p:spPr>
          <a:xfrm>
            <a:off x="135150" y="501225"/>
            <a:ext cx="8873700" cy="5855550"/>
          </a:xfrm>
          <a:prstGeom prst="rect">
            <a:avLst/>
          </a:prstGeom>
          <a:noFill/>
          <a:ln>
            <a:noFill/>
          </a:ln>
        </p:spPr>
      </p:pic>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Shape 281"/>
          <p:cNvPicPr preferRelativeResize="0"/>
          <p:nvPr/>
        </p:nvPicPr>
        <p:blipFill>
          <a:blip r:embed="rId3">
            <a:alphaModFix/>
          </a:blip>
          <a:stretch>
            <a:fillRect/>
          </a:stretch>
        </p:blipFill>
        <p:spPr>
          <a:xfrm>
            <a:off x="2559100" y="578237"/>
            <a:ext cx="4025800" cy="5701524"/>
          </a:xfrm>
          <a:prstGeom prst="rect">
            <a:avLst/>
          </a:prstGeom>
          <a:noFill/>
          <a:ln>
            <a:noFill/>
          </a:ln>
        </p:spPr>
      </p:pic>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Shape 286"/>
          <p:cNvPicPr preferRelativeResize="0"/>
          <p:nvPr/>
        </p:nvPicPr>
        <p:blipFill>
          <a:blip r:embed="rId3">
            <a:alphaModFix/>
          </a:blip>
          <a:stretch>
            <a:fillRect/>
          </a:stretch>
        </p:blipFill>
        <p:spPr>
          <a:xfrm>
            <a:off x="0" y="932025"/>
            <a:ext cx="9093325" cy="2078467"/>
          </a:xfrm>
          <a:prstGeom prst="rect">
            <a:avLst/>
          </a:prstGeom>
          <a:noFill/>
          <a:ln>
            <a:noFill/>
          </a:ln>
        </p:spPr>
      </p:pic>
      <p:pic>
        <p:nvPicPr>
          <p:cNvPr id="287" name="Shape 287"/>
          <p:cNvPicPr preferRelativeResize="0"/>
          <p:nvPr/>
        </p:nvPicPr>
        <p:blipFill>
          <a:blip r:embed="rId4">
            <a:alphaModFix/>
          </a:blip>
          <a:stretch>
            <a:fillRect/>
          </a:stretch>
        </p:blipFill>
        <p:spPr>
          <a:xfrm>
            <a:off x="181850" y="3166150"/>
            <a:ext cx="8780300" cy="2332599"/>
          </a:xfrm>
          <a:prstGeom prst="rect">
            <a:avLst/>
          </a:prstGeom>
          <a:noFill/>
          <a:ln>
            <a:noFill/>
          </a:ln>
        </p:spPr>
      </p:pic>
      <p:sp>
        <p:nvSpPr>
          <p:cNvPr id="288" name="Shape 288"/>
          <p:cNvSpPr/>
          <p:nvPr/>
        </p:nvSpPr>
        <p:spPr>
          <a:xfrm>
            <a:off x="360200" y="3371375"/>
            <a:ext cx="2434800" cy="19448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89" name="Shape 289"/>
          <p:cNvSpPr/>
          <p:nvPr/>
        </p:nvSpPr>
        <p:spPr>
          <a:xfrm>
            <a:off x="2910325" y="3385775"/>
            <a:ext cx="2521199" cy="19448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0" name="Shape 290"/>
          <p:cNvSpPr/>
          <p:nvPr/>
        </p:nvSpPr>
        <p:spPr>
          <a:xfrm>
            <a:off x="7405475" y="3371375"/>
            <a:ext cx="1181399" cy="19448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91" name="Shape 291"/>
          <p:cNvSpPr/>
          <p:nvPr/>
        </p:nvSpPr>
        <p:spPr>
          <a:xfrm>
            <a:off x="6123225" y="3356950"/>
            <a:ext cx="1181399" cy="19448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
                                        <p:tgtEl>
                                          <p:spTgt spid="2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8"/>
                                        </p:tgtEl>
                                        <p:attrNameLst>
                                          <p:attrName>style.visibility</p:attrName>
                                        </p:attrNameLst>
                                      </p:cBhvr>
                                      <p:to>
                                        <p:strVal val="visible"/>
                                      </p:to>
                                    </p:set>
                                    <p:animEffect transition="in" filter="fade">
                                      <p:cBhvr>
                                        <p:cTn id="12" dur="1"/>
                                        <p:tgtEl>
                                          <p:spTgt spid="28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
                                        <p:tgtEl>
                                          <p:spTgt spid="288"/>
                                        </p:tgtEl>
                                      </p:cBhvr>
                                    </p:animEffect>
                                    <p:set>
                                      <p:cBhvr>
                                        <p:cTn id="17" dur="1" fill="hold">
                                          <p:stCondLst>
                                            <p:cond delay="0"/>
                                          </p:stCondLst>
                                        </p:cTn>
                                        <p:tgtEl>
                                          <p:spTgt spid="288"/>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89"/>
                                        </p:tgtEl>
                                        <p:attrNameLst>
                                          <p:attrName>style.visibility</p:attrName>
                                        </p:attrNameLst>
                                      </p:cBhvr>
                                      <p:to>
                                        <p:strVal val="visible"/>
                                      </p:to>
                                    </p:set>
                                    <p:animEffect transition="in" filter="fade">
                                      <p:cBhvr>
                                        <p:cTn id="20" dur="1"/>
                                        <p:tgtEl>
                                          <p:spTgt spid="2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
                                        <p:tgtEl>
                                          <p:spTgt spid="289"/>
                                        </p:tgtEl>
                                      </p:cBhvr>
                                    </p:animEffect>
                                    <p:set>
                                      <p:cBhvr>
                                        <p:cTn id="25" dur="1" fill="hold">
                                          <p:stCondLst>
                                            <p:cond delay="0"/>
                                          </p:stCondLst>
                                        </p:cTn>
                                        <p:tgtEl>
                                          <p:spTgt spid="289"/>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90"/>
                                        </p:tgtEl>
                                        <p:attrNameLst>
                                          <p:attrName>style.visibility</p:attrName>
                                        </p:attrNameLst>
                                      </p:cBhvr>
                                      <p:to>
                                        <p:strVal val="visible"/>
                                      </p:to>
                                    </p:set>
                                    <p:animEffect transition="in" filter="fade">
                                      <p:cBhvr>
                                        <p:cTn id="28" dur="1"/>
                                        <p:tgtEl>
                                          <p:spTgt spid="29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1"/>
                                        <p:tgtEl>
                                          <p:spTgt spid="290"/>
                                        </p:tgtEl>
                                      </p:cBhvr>
                                    </p:animEffect>
                                    <p:set>
                                      <p:cBhvr>
                                        <p:cTn id="33" dur="1" fill="hold">
                                          <p:stCondLst>
                                            <p:cond delay="0"/>
                                          </p:stCondLst>
                                        </p:cTn>
                                        <p:tgtEl>
                                          <p:spTgt spid="290"/>
                                        </p:tgtEl>
                                        <p:attrNameLst>
                                          <p:attrName>style.visibility</p:attrName>
                                        </p:attrNameLst>
                                      </p:cBhvr>
                                      <p:to>
                                        <p:strVal val="hidden"/>
                                      </p:to>
                                    </p:set>
                                  </p:childTnLst>
                                </p:cTn>
                              </p:par>
                            </p:childTnLst>
                          </p:cTn>
                        </p:par>
                        <p:par>
                          <p:cTn id="34" fill="hold">
                            <p:stCondLst>
                              <p:cond delay="0"/>
                            </p:stCondLst>
                            <p:childTnLst>
                              <p:par>
                                <p:cTn id="35" presetID="10" presetClass="entr" presetSubtype="0" fill="hold" nodeType="afterEffect">
                                  <p:stCondLst>
                                    <p:cond delay="0"/>
                                  </p:stCondLst>
                                  <p:childTnLst>
                                    <p:set>
                                      <p:cBhvr>
                                        <p:cTn id="36" dur="1" fill="hold">
                                          <p:stCondLst>
                                            <p:cond delay="0"/>
                                          </p:stCondLst>
                                        </p:cTn>
                                        <p:tgtEl>
                                          <p:spTgt spid="291"/>
                                        </p:tgtEl>
                                        <p:attrNameLst>
                                          <p:attrName>style.visibility</p:attrName>
                                        </p:attrNameLst>
                                      </p:cBhvr>
                                      <p:to>
                                        <p:strVal val="visible"/>
                                      </p:to>
                                    </p:set>
                                    <p:animEffect transition="in" filter="fade">
                                      <p:cBhvr>
                                        <p:cTn id="37" dur="1"/>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Shape 296"/>
          <p:cNvPicPr preferRelativeResize="0"/>
          <p:nvPr/>
        </p:nvPicPr>
        <p:blipFill>
          <a:blip r:embed="rId3">
            <a:alphaModFix/>
          </a:blip>
          <a:stretch>
            <a:fillRect/>
          </a:stretch>
        </p:blipFill>
        <p:spPr>
          <a:xfrm>
            <a:off x="106349" y="4160725"/>
            <a:ext cx="8931300" cy="2109599"/>
          </a:xfrm>
          <a:prstGeom prst="rect">
            <a:avLst/>
          </a:prstGeom>
          <a:noFill/>
          <a:ln>
            <a:noFill/>
          </a:ln>
        </p:spPr>
      </p:pic>
      <p:sp>
        <p:nvSpPr>
          <p:cNvPr id="297" name="Shape 29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Experimentation</a:t>
            </a:r>
          </a:p>
        </p:txBody>
      </p:sp>
      <p:sp>
        <p:nvSpPr>
          <p:cNvPr id="298" name="Shape 298"/>
          <p:cNvSpPr txBox="1">
            <a:spLocks noGrp="1"/>
          </p:cNvSpPr>
          <p:nvPr>
            <p:ph type="body" idx="1"/>
          </p:nvPr>
        </p:nvSpPr>
        <p:spPr>
          <a:xfrm>
            <a:off x="457200" y="1600200"/>
            <a:ext cx="8229600" cy="25605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Changed visible names</a:t>
            </a:r>
          </a:p>
          <a:p>
            <a:pPr marL="457200" lvl="0" indent="-419100" rtl="0">
              <a:spcBef>
                <a:spcPts val="0"/>
              </a:spcBef>
              <a:buClr>
                <a:schemeClr val="dk1"/>
              </a:buClr>
              <a:buSzPct val="100000"/>
              <a:buFont typeface="Arial"/>
              <a:buChar char="●"/>
            </a:pPr>
            <a:r>
              <a:rPr lang="en"/>
              <a:t>Changed IPs and setup listeners</a:t>
            </a:r>
          </a:p>
          <a:p>
            <a:pPr marL="457200" lvl="0" indent="-419100" rtl="0">
              <a:spcBef>
                <a:spcPts val="0"/>
              </a:spcBef>
              <a:buClr>
                <a:schemeClr val="dk1"/>
              </a:buClr>
              <a:buSzPct val="100000"/>
              <a:buFont typeface="Arial"/>
              <a:buChar char="●"/>
            </a:pPr>
            <a:r>
              <a:rPr lang="en"/>
              <a:t>Changed Unknown value to [A-E]</a:t>
            </a:r>
          </a:p>
          <a:p>
            <a:pPr marL="914400" lvl="1" indent="-381000">
              <a:spcBef>
                <a:spcPts val="0"/>
              </a:spcBef>
              <a:buClr>
                <a:schemeClr val="dk1"/>
              </a:buClr>
              <a:buSzPct val="80000"/>
              <a:buFont typeface="Courier New"/>
              <a:buChar char="o"/>
            </a:pPr>
            <a:r>
              <a:rPr lang="en"/>
              <a:t>Hopefully its visible in some way</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Shape 303"/>
          <p:cNvPicPr preferRelativeResize="0"/>
          <p:nvPr/>
        </p:nvPicPr>
        <p:blipFill>
          <a:blip r:embed="rId3">
            <a:alphaModFix/>
          </a:blip>
          <a:stretch>
            <a:fillRect/>
          </a:stretch>
        </p:blipFill>
        <p:spPr>
          <a:xfrm>
            <a:off x="0" y="5005"/>
            <a:ext cx="9143999" cy="6847987"/>
          </a:xfrm>
          <a:prstGeom prst="rect">
            <a:avLst/>
          </a:prstGeom>
          <a:noFill/>
          <a:ln>
            <a:noFill/>
          </a:ln>
        </p:spPr>
      </p:pic>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pic>
        <p:nvPicPr>
          <p:cNvPr id="308" name="Shape 308"/>
          <p:cNvPicPr preferRelativeResize="0"/>
          <p:nvPr/>
        </p:nvPicPr>
        <p:blipFill>
          <a:blip r:embed="rId3">
            <a:alphaModFix/>
          </a:blip>
          <a:stretch>
            <a:fillRect/>
          </a:stretch>
        </p:blipFill>
        <p:spPr>
          <a:xfrm>
            <a:off x="2033587" y="1519237"/>
            <a:ext cx="5076825" cy="3819525"/>
          </a:xfrm>
          <a:prstGeom prst="rect">
            <a:avLst/>
          </a:prstGeom>
          <a:noFill/>
          <a:ln>
            <a:noFill/>
          </a:ln>
        </p:spPr>
      </p:pic>
      <p:sp>
        <p:nvSpPr>
          <p:cNvPr id="309" name="Shape 30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lgn="ctr">
              <a:spcBef>
                <a:spcPts val="0"/>
              </a:spcBef>
              <a:buNone/>
            </a:pPr>
            <a:r>
              <a:rPr lang="en"/>
              <a:t>That was easy</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The Harder Way</a:t>
            </a:r>
          </a:p>
        </p:txBody>
      </p:sp>
      <p:sp>
        <p:nvSpPr>
          <p:cNvPr id="315" name="Shape 31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 packet capture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Warning</a:t>
            </a:r>
          </a:p>
        </p:txBody>
      </p:sp>
      <p:sp>
        <p:nvSpPr>
          <p:cNvPr id="46" name="Shape 46"/>
          <p:cNvSpPr txBox="1">
            <a:spLocks noGrp="1"/>
          </p:cNvSpPr>
          <p:nvPr>
            <p:ph type="body" idx="1"/>
          </p:nvPr>
        </p:nvSpPr>
        <p:spPr>
          <a:xfrm>
            <a:off x="457200" y="1600200"/>
            <a:ext cx="8229600" cy="24720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Not development</a:t>
            </a:r>
          </a:p>
          <a:p>
            <a:pPr marL="457200" lvl="0" indent="-419100" rtl="0">
              <a:spcBef>
                <a:spcPts val="0"/>
              </a:spcBef>
              <a:buClr>
                <a:schemeClr val="dk1"/>
              </a:buClr>
              <a:buSzPct val="100000"/>
              <a:buFont typeface="Arial"/>
              <a:buChar char="●"/>
            </a:pPr>
            <a:r>
              <a:rPr lang="en"/>
              <a:t>Not exploitation</a:t>
            </a:r>
          </a:p>
          <a:p>
            <a:pPr marL="457200" lvl="0" indent="-419100" rtl="0">
              <a:spcBef>
                <a:spcPts val="0"/>
              </a:spcBef>
              <a:buClr>
                <a:schemeClr val="dk1"/>
              </a:buClr>
              <a:buSzPct val="100000"/>
              <a:buFont typeface="Arial"/>
              <a:buChar char="●"/>
            </a:pPr>
            <a:r>
              <a:rPr lang="en"/>
              <a:t>Just a cool project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525275" y="274637"/>
            <a:ext cx="8229600" cy="1143299"/>
          </a:xfrm>
          <a:prstGeom prst="rect">
            <a:avLst/>
          </a:prstGeom>
        </p:spPr>
        <p:txBody>
          <a:bodyPr lIns="91425" tIns="91425" rIns="91425" bIns="91425" anchor="b" anchorCtr="0">
            <a:noAutofit/>
          </a:bodyPr>
          <a:lstStyle/>
          <a:p>
            <a:pPr lvl="0" rtl="0">
              <a:spcBef>
                <a:spcPts val="0"/>
              </a:spcBef>
              <a:buNone/>
            </a:pPr>
            <a:r>
              <a:rPr lang="en"/>
              <a:t>Determining the Payloads</a:t>
            </a:r>
          </a:p>
        </p:txBody>
      </p:sp>
      <p:sp>
        <p:nvSpPr>
          <p:cNvPr id="321" name="Shape 32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Are there are commonalities that run through the payloads.</a:t>
            </a:r>
          </a:p>
          <a:p>
            <a:pPr marL="914400" lvl="1" indent="-381000" rtl="0">
              <a:spcBef>
                <a:spcPts val="0"/>
              </a:spcBef>
              <a:buClr>
                <a:schemeClr val="dk1"/>
              </a:buClr>
              <a:buSzPct val="80000"/>
              <a:buFont typeface="Courier New"/>
              <a:buChar char="o"/>
            </a:pPr>
            <a:r>
              <a:rPr lang="en"/>
              <a:t>Is there are structure to the payloads?</a:t>
            </a:r>
          </a:p>
          <a:p>
            <a:pPr marL="1371600" lvl="2" indent="-381000" rtl="0">
              <a:spcBef>
                <a:spcPts val="0"/>
              </a:spcBef>
              <a:buClr>
                <a:schemeClr val="dk1"/>
              </a:buClr>
              <a:buSzPct val="80000"/>
              <a:buFont typeface="Wingdings"/>
              <a:buChar char="§"/>
            </a:pPr>
            <a:r>
              <a:rPr lang="en"/>
              <a:t>XML? JSON? SOAP? Custom?</a:t>
            </a:r>
          </a:p>
          <a:p>
            <a:pPr marL="914400" lvl="1" indent="-381000" rtl="0">
              <a:spcBef>
                <a:spcPts val="0"/>
              </a:spcBef>
              <a:buClr>
                <a:schemeClr val="dk1"/>
              </a:buClr>
              <a:buSzPct val="80000"/>
              <a:buFont typeface="Courier New"/>
              <a:buChar char="o"/>
            </a:pPr>
            <a:r>
              <a:rPr lang="en"/>
              <a:t>Cryptography</a:t>
            </a:r>
          </a:p>
          <a:p>
            <a:pPr marL="1371600" lvl="2" indent="-381000" rtl="0">
              <a:spcBef>
                <a:spcPts val="0"/>
              </a:spcBef>
              <a:buClr>
                <a:srgbClr val="000000"/>
              </a:buClr>
              <a:buSzPct val="80000"/>
              <a:buFont typeface="Wingdings"/>
              <a:buChar char="§"/>
            </a:pPr>
            <a:r>
              <a:rPr lang="en" u="sng">
                <a:solidFill>
                  <a:srgbClr val="000000"/>
                </a:solidFill>
                <a:hlinkClick r:id="rId3"/>
              </a:rPr>
              <a:t>https://kerckhoffs.googlecode.com/files/Groebert-Automatic.Identification.of.Cryptographic.Primitives.in.Software.pdf</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525275" y="274637"/>
            <a:ext cx="8229600" cy="1143299"/>
          </a:xfrm>
          <a:prstGeom prst="rect">
            <a:avLst/>
          </a:prstGeom>
        </p:spPr>
        <p:txBody>
          <a:bodyPr lIns="91425" tIns="91425" rIns="91425" bIns="91425" anchor="b" anchorCtr="0">
            <a:noAutofit/>
          </a:bodyPr>
          <a:lstStyle/>
          <a:p>
            <a:pPr lvl="0" rtl="0">
              <a:spcBef>
                <a:spcPts val="0"/>
              </a:spcBef>
              <a:buNone/>
            </a:pPr>
            <a:r>
              <a:rPr lang="en"/>
              <a:t>Determining the Payloads</a:t>
            </a:r>
          </a:p>
        </p:txBody>
      </p:sp>
      <p:sp>
        <p:nvSpPr>
          <p:cNvPr id="327" name="Shape 32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 known format</a:t>
            </a:r>
          </a:p>
          <a:p>
            <a:pPr marL="914400" lvl="1" indent="-381000" rtl="0">
              <a:spcBef>
                <a:spcPts val="0"/>
              </a:spcBef>
              <a:buClr>
                <a:schemeClr val="dk1"/>
              </a:buClr>
              <a:buSzPct val="80000"/>
              <a:buFont typeface="Courier New"/>
              <a:buChar char="o"/>
            </a:pPr>
            <a:r>
              <a:rPr lang="en"/>
              <a:t>First 4 Bytes are normally an error code</a:t>
            </a:r>
          </a:p>
          <a:p>
            <a:pPr marL="914400" lvl="1" indent="-381000" rtl="0">
              <a:spcBef>
                <a:spcPts val="0"/>
              </a:spcBef>
              <a:buClr>
                <a:schemeClr val="dk1"/>
              </a:buClr>
              <a:buSzPct val="80000"/>
              <a:buFont typeface="Courier New"/>
              <a:buChar char="o"/>
            </a:pPr>
            <a:r>
              <a:rPr lang="en"/>
              <a:t>Server Command id is </a:t>
            </a:r>
            <a:r>
              <a:rPr lang="en" i="1"/>
              <a:t>usually </a:t>
            </a:r>
            <a:r>
              <a:rPr lang="en"/>
              <a:t>+1 of the request</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525275" y="274637"/>
            <a:ext cx="8229600" cy="1143299"/>
          </a:xfrm>
          <a:prstGeom prst="rect">
            <a:avLst/>
          </a:prstGeom>
        </p:spPr>
        <p:txBody>
          <a:bodyPr lIns="91425" tIns="91425" rIns="91425" bIns="91425" anchor="b" anchorCtr="0">
            <a:noAutofit/>
          </a:bodyPr>
          <a:lstStyle/>
          <a:p>
            <a:pPr lvl="0" rtl="0">
              <a:spcBef>
                <a:spcPts val="0"/>
              </a:spcBef>
              <a:buNone/>
            </a:pPr>
            <a:r>
              <a:rPr lang="en"/>
              <a:t>Determining the Payloads</a:t>
            </a:r>
          </a:p>
        </p:txBody>
      </p:sp>
      <p:sp>
        <p:nvSpPr>
          <p:cNvPr id="333" name="Shape 333"/>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Experimentation</a:t>
            </a:r>
          </a:p>
          <a:p>
            <a:pPr marL="914400" lvl="1" indent="-381000" rtl="0">
              <a:spcBef>
                <a:spcPts val="0"/>
              </a:spcBef>
              <a:buClr>
                <a:schemeClr val="dk1"/>
              </a:buClr>
              <a:buSzPct val="80000"/>
              <a:buFont typeface="Courier New"/>
              <a:buChar char="o"/>
            </a:pPr>
            <a:r>
              <a:rPr lang="en"/>
              <a:t>First 4 bytes are a result code</a:t>
            </a:r>
          </a:p>
          <a:p>
            <a:pPr marL="1371600" lvl="2" indent="-381000" rtl="0">
              <a:spcBef>
                <a:spcPts val="0"/>
              </a:spcBef>
              <a:buClr>
                <a:schemeClr val="dk1"/>
              </a:buClr>
              <a:buSzPct val="80000"/>
              <a:buFont typeface="Wingdings"/>
              <a:buChar char="§"/>
            </a:pPr>
            <a:r>
              <a:rPr lang="en"/>
              <a:t>0x00000000 = Success (normally)</a:t>
            </a:r>
          </a:p>
          <a:p>
            <a:pPr marL="1371600" lvl="2" indent="-381000" rtl="0">
              <a:spcBef>
                <a:spcPts val="0"/>
              </a:spcBef>
              <a:buClr>
                <a:schemeClr val="dk1"/>
              </a:buClr>
              <a:buSzPct val="80000"/>
              <a:buFont typeface="Wingdings"/>
              <a:buChar char="§"/>
            </a:pPr>
            <a:r>
              <a:rPr lang="en"/>
              <a:t>Anything else is displayed back to user</a:t>
            </a:r>
          </a:p>
          <a:p>
            <a:pPr marL="914400" lvl="1" indent="-381000" rtl="0">
              <a:spcBef>
                <a:spcPts val="0"/>
              </a:spcBef>
              <a:buClr>
                <a:schemeClr val="dk1"/>
              </a:buClr>
              <a:buSzPct val="80000"/>
              <a:buFont typeface="Courier New"/>
              <a:buChar char="o"/>
            </a:pPr>
            <a:r>
              <a:rPr lang="en"/>
              <a:t>Error only display IFF Command id is correct</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Determining the Payloads</a:t>
            </a:r>
          </a:p>
        </p:txBody>
      </p:sp>
      <p:sp>
        <p:nvSpPr>
          <p:cNvPr id="339" name="Shape 33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Command Identifier</a:t>
            </a:r>
          </a:p>
          <a:p>
            <a:pPr marL="914400" lvl="1" indent="-381000" rtl="0">
              <a:spcBef>
                <a:spcPts val="0"/>
              </a:spcBef>
              <a:buClr>
                <a:schemeClr val="dk1"/>
              </a:buClr>
              <a:buSzPct val="80000"/>
              <a:buFont typeface="Courier New"/>
              <a:buChar char="o"/>
            </a:pPr>
            <a:r>
              <a:rPr lang="en"/>
              <a:t>Loop with error until an error is displayed</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Determining the Payloads</a:t>
            </a:r>
          </a:p>
        </p:txBody>
      </p:sp>
      <p:sp>
        <p:nvSpPr>
          <p:cNvPr id="345" name="Shape 345"/>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Guess Work</a:t>
            </a:r>
          </a:p>
          <a:p>
            <a:pPr marL="914400" lvl="1" indent="-381000" rtl="0">
              <a:spcBef>
                <a:spcPts val="0"/>
              </a:spcBef>
              <a:buClr>
                <a:schemeClr val="dk1"/>
              </a:buClr>
              <a:buSzPct val="80000"/>
              <a:buFont typeface="Courier New"/>
              <a:buChar char="o"/>
            </a:pPr>
            <a:r>
              <a:rPr lang="en"/>
              <a:t>Blank</a:t>
            </a:r>
          </a:p>
          <a:p>
            <a:pPr marL="1371600" lvl="2" indent="-381000" rtl="0">
              <a:spcBef>
                <a:spcPts val="0"/>
              </a:spcBef>
              <a:buClr>
                <a:schemeClr val="dk1"/>
              </a:buClr>
              <a:buSzPct val="80000"/>
              <a:buFont typeface="Wingdings"/>
              <a:buChar char="§"/>
            </a:pPr>
            <a:r>
              <a:rPr lang="en"/>
              <a:t>User Settings</a:t>
            </a:r>
          </a:p>
          <a:p>
            <a:pPr marL="914400" lvl="1" indent="-381000" rtl="0">
              <a:spcBef>
                <a:spcPts val="0"/>
              </a:spcBef>
              <a:buClr>
                <a:schemeClr val="dk1"/>
              </a:buClr>
              <a:buSzPct val="80000"/>
              <a:buFont typeface="Courier New"/>
              <a:buChar char="o"/>
            </a:pPr>
            <a:r>
              <a:rPr lang="en"/>
              <a:t>NULL (0x00)</a:t>
            </a:r>
          </a:p>
          <a:p>
            <a:pPr marL="1371600" lvl="2" indent="-381000" rtl="0">
              <a:spcBef>
                <a:spcPts val="0"/>
              </a:spcBef>
              <a:buClr>
                <a:schemeClr val="dk1"/>
              </a:buClr>
              <a:buSzPct val="80000"/>
              <a:buFont typeface="Wingdings"/>
              <a:buChar char="§"/>
            </a:pPr>
            <a:r>
              <a:rPr lang="en"/>
              <a:t>Create Game - first half</a:t>
            </a:r>
          </a:p>
          <a:p>
            <a:pPr marL="914400" lvl="1" indent="-381000" rtl="0">
              <a:spcBef>
                <a:spcPts val="0"/>
              </a:spcBef>
              <a:buClr>
                <a:schemeClr val="dk1"/>
              </a:buClr>
              <a:buSzPct val="80000"/>
              <a:buFont typeface="Courier New"/>
              <a:buChar char="o"/>
            </a:pPr>
            <a:r>
              <a:rPr lang="en"/>
              <a:t>‘0’ (0x30)</a:t>
            </a:r>
          </a:p>
          <a:p>
            <a:pPr marL="1371600" lvl="2" indent="-381000" rtl="0">
              <a:spcBef>
                <a:spcPts val="0"/>
              </a:spcBef>
              <a:buClr>
                <a:schemeClr val="dk1"/>
              </a:buClr>
              <a:buSzPct val="80000"/>
              <a:buFont typeface="Wingdings"/>
              <a:buChar char="§"/>
            </a:pPr>
            <a:r>
              <a:rPr lang="en"/>
              <a:t>HTTP API </a:t>
            </a:r>
          </a:p>
          <a:p>
            <a:pPr marL="914400" lvl="1" indent="-381000" rtl="0">
              <a:spcBef>
                <a:spcPts val="0"/>
              </a:spcBef>
              <a:buClr>
                <a:schemeClr val="dk1"/>
              </a:buClr>
              <a:buSzPct val="80000"/>
              <a:buFont typeface="Courier New"/>
              <a:buChar char="o"/>
            </a:pPr>
            <a:r>
              <a:rPr lang="en"/>
              <a:t>Success (0x00000000)</a:t>
            </a:r>
          </a:p>
          <a:p>
            <a:pPr marL="1371600" lvl="2" indent="-381000" rtl="0">
              <a:spcBef>
                <a:spcPts val="0"/>
              </a:spcBef>
              <a:buClr>
                <a:schemeClr val="dk1"/>
              </a:buClr>
              <a:buSzPct val="80000"/>
              <a:buFont typeface="Wingdings"/>
              <a:buChar char="§"/>
            </a:pPr>
            <a:r>
              <a:rPr lang="en"/>
              <a:t>‘Worked’ in most places but garbage data</a:t>
            </a:r>
          </a:p>
          <a:p>
            <a:pPr marL="914400" lvl="1" indent="-381000">
              <a:spcBef>
                <a:spcPts val="0"/>
              </a:spcBef>
              <a:buClr>
                <a:schemeClr val="dk1"/>
              </a:buClr>
              <a:buSzPct val="80000"/>
              <a:buFont typeface="Courier New"/>
              <a:buChar char="o"/>
            </a:pPr>
            <a:r>
              <a:rPr lang="en"/>
              <a:t>Something else?</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Determining the Payloads</a:t>
            </a:r>
          </a:p>
        </p:txBody>
      </p:sp>
      <p:sp>
        <p:nvSpPr>
          <p:cNvPr id="351" name="Shape 351"/>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Fake Success (0x00000000)</a:t>
            </a:r>
          </a:p>
          <a:p>
            <a:pPr marL="914400" lvl="1" indent="-381000" rtl="0">
              <a:spcBef>
                <a:spcPts val="0"/>
              </a:spcBef>
              <a:buClr>
                <a:schemeClr val="dk1"/>
              </a:buClr>
              <a:buSzPct val="80000"/>
              <a:buFont typeface="Courier New"/>
              <a:buChar char="o"/>
            </a:pPr>
            <a:r>
              <a:rPr lang="en"/>
              <a:t>Worked to trick the client into going on</a:t>
            </a:r>
          </a:p>
          <a:p>
            <a:pPr marL="914400" lvl="1" indent="-381000" rtl="0">
              <a:spcBef>
                <a:spcPts val="0"/>
              </a:spcBef>
              <a:buClr>
                <a:schemeClr val="dk1"/>
              </a:buClr>
              <a:buSzPct val="80000"/>
              <a:buFont typeface="Courier New"/>
              <a:buChar char="o"/>
            </a:pPr>
            <a:r>
              <a:rPr lang="en"/>
              <a:t>Functionality didn’t work</a:t>
            </a:r>
          </a:p>
          <a:p>
            <a:pPr marL="1371600" lvl="2" indent="-381000" rtl="0">
              <a:spcBef>
                <a:spcPts val="0"/>
              </a:spcBef>
              <a:buClr>
                <a:schemeClr val="dk1"/>
              </a:buClr>
              <a:buSzPct val="80000"/>
              <a:buFont typeface="Wingdings"/>
              <a:buChar char="§"/>
            </a:pPr>
            <a:r>
              <a:rPr lang="en"/>
              <a:t>but console accepted it</a:t>
            </a:r>
          </a:p>
          <a:p>
            <a:pPr lvl="0" rtl="0">
              <a:spcBef>
                <a:spcPts val="0"/>
              </a:spcBef>
              <a:buNone/>
            </a:pPr>
            <a:endParaRP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User Settings</a:t>
            </a:r>
          </a:p>
        </p:txBody>
      </p:sp>
      <p:sp>
        <p:nvSpPr>
          <p:cNvPr id="357" name="Shape 357"/>
          <p:cNvSpPr txBox="1">
            <a:spLocks noGrp="1"/>
          </p:cNvSpPr>
          <p:nvPr>
            <p:ph type="body" idx="1"/>
          </p:nvPr>
        </p:nvSpPr>
        <p:spPr>
          <a:xfrm>
            <a:off x="457200" y="12400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 error from client so thats nice</a:t>
            </a:r>
          </a:p>
          <a:p>
            <a:pPr marL="457200" lvl="0" indent="-419100" rtl="0">
              <a:spcBef>
                <a:spcPts val="0"/>
              </a:spcBef>
              <a:buClr>
                <a:schemeClr val="dk1"/>
              </a:buClr>
              <a:buSzPct val="100000"/>
              <a:buFont typeface="Arial"/>
              <a:buChar char="●"/>
            </a:pPr>
            <a:r>
              <a:rPr lang="en"/>
              <a:t>Not useful unless we can read and save it</a:t>
            </a:r>
          </a:p>
          <a:p>
            <a:pPr lvl="0">
              <a:spcBef>
                <a:spcPts val="0"/>
              </a:spcBef>
              <a:buNone/>
            </a:pPr>
            <a:endParaRPr/>
          </a:p>
        </p:txBody>
      </p:sp>
      <p:pic>
        <p:nvPicPr>
          <p:cNvPr id="358" name="Shape 358"/>
          <p:cNvPicPr preferRelativeResize="0"/>
          <p:nvPr/>
        </p:nvPicPr>
        <p:blipFill>
          <a:blip r:embed="rId3">
            <a:alphaModFix/>
          </a:blip>
          <a:stretch>
            <a:fillRect/>
          </a:stretch>
        </p:blipFill>
        <p:spPr>
          <a:xfrm>
            <a:off x="1756849" y="2328549"/>
            <a:ext cx="5630300" cy="3518924"/>
          </a:xfrm>
          <a:prstGeom prst="rect">
            <a:avLst/>
          </a:prstGeom>
          <a:noFill/>
          <a:ln>
            <a:noFill/>
          </a:ln>
        </p:spPr>
      </p:pic>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p:cNvPicPr preferRelativeResize="0"/>
          <p:nvPr/>
        </p:nvPicPr>
        <p:blipFill>
          <a:blip r:embed="rId3">
            <a:alphaModFix/>
          </a:blip>
          <a:stretch>
            <a:fillRect/>
          </a:stretch>
        </p:blipFill>
        <p:spPr>
          <a:xfrm>
            <a:off x="0" y="1668"/>
            <a:ext cx="9143999" cy="6854662"/>
          </a:xfrm>
          <a:prstGeom prst="rect">
            <a:avLst/>
          </a:prstGeom>
          <a:noFill/>
          <a:ln>
            <a:noFill/>
          </a:ln>
        </p:spPr>
      </p:pic>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68" name="Shape 368"/>
          <p:cNvPicPr preferRelativeResize="0"/>
          <p:nvPr/>
        </p:nvPicPr>
        <p:blipFill>
          <a:blip r:embed="rId3">
            <a:alphaModFix/>
          </a:blip>
          <a:stretch>
            <a:fillRect/>
          </a:stretch>
        </p:blipFill>
        <p:spPr>
          <a:xfrm>
            <a:off x="141875" y="1084725"/>
            <a:ext cx="8860250" cy="4688549"/>
          </a:xfrm>
          <a:prstGeom prst="rect">
            <a:avLst/>
          </a:prstGeom>
          <a:noFill/>
          <a:ln>
            <a:noFill/>
          </a:ln>
        </p:spPr>
      </p:pic>
      <p:sp>
        <p:nvSpPr>
          <p:cNvPr id="369" name="Shape 369"/>
          <p:cNvSpPr/>
          <p:nvPr/>
        </p:nvSpPr>
        <p:spPr>
          <a:xfrm>
            <a:off x="288175" y="1167000"/>
            <a:ext cx="1080599" cy="4034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4" name="Shape 374"/>
          <p:cNvPicPr preferRelativeResize="0"/>
          <p:nvPr/>
        </p:nvPicPr>
        <p:blipFill>
          <a:blip r:embed="rId3">
            <a:alphaModFix/>
          </a:blip>
          <a:stretch>
            <a:fillRect/>
          </a:stretch>
        </p:blipFill>
        <p:spPr>
          <a:xfrm>
            <a:off x="0" y="4168"/>
            <a:ext cx="9144000" cy="6849663"/>
          </a:xfrm>
          <a:prstGeom prst="rect">
            <a:avLst/>
          </a:prstGeom>
          <a:noFill/>
          <a:ln>
            <a:noFill/>
          </a:ln>
        </p:spPr>
      </p:pic>
      <p:sp>
        <p:nvSpPr>
          <p:cNvPr id="375" name="Shape 375"/>
          <p:cNvSpPr/>
          <p:nvPr/>
        </p:nvSpPr>
        <p:spPr>
          <a:xfrm>
            <a:off x="6276325" y="2222275"/>
            <a:ext cx="432299" cy="2736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6" name="Shape 376"/>
          <p:cNvSpPr/>
          <p:nvPr/>
        </p:nvSpPr>
        <p:spPr>
          <a:xfrm>
            <a:off x="6276325" y="3673100"/>
            <a:ext cx="432299" cy="2736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77" name="Shape 377"/>
          <p:cNvSpPr/>
          <p:nvPr/>
        </p:nvSpPr>
        <p:spPr>
          <a:xfrm>
            <a:off x="6276325" y="4241575"/>
            <a:ext cx="432299" cy="273600"/>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The Project</a:t>
            </a:r>
          </a:p>
        </p:txBody>
      </p:sp>
      <p:pic>
        <p:nvPicPr>
          <p:cNvPr id="52" name="Shape 52"/>
          <p:cNvPicPr preferRelativeResize="0"/>
          <p:nvPr/>
        </p:nvPicPr>
        <p:blipFill>
          <a:blip r:embed="rId3">
            <a:alphaModFix/>
          </a:blip>
          <a:stretch>
            <a:fillRect/>
          </a:stretch>
        </p:blipFill>
        <p:spPr>
          <a:xfrm>
            <a:off x="1828137" y="2645037"/>
            <a:ext cx="5487724" cy="1567925"/>
          </a:xfrm>
          <a:prstGeom prst="rect">
            <a:avLst/>
          </a:prstGeom>
          <a:noFill/>
          <a:ln>
            <a:noFill/>
          </a:ln>
        </p:spPr>
      </p:pic>
    </p:spTree>
  </p:cSld>
  <p:clrMapOvr>
    <a:masterClrMapping/>
  </p:clrMapOvr>
  <p:transition spd="slow">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a:blip r:embed="rId3">
            <a:alphaModFix/>
          </a:blip>
          <a:stretch>
            <a:fillRect/>
          </a:stretch>
        </p:blipFill>
        <p:spPr>
          <a:xfrm>
            <a:off x="41187" y="1021412"/>
            <a:ext cx="9061625" cy="4815175"/>
          </a:xfrm>
          <a:prstGeom prst="rect">
            <a:avLst/>
          </a:prstGeom>
          <a:noFill/>
          <a:ln>
            <a:noFill/>
          </a:ln>
        </p:spPr>
      </p:pic>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Exploring Items</a:t>
            </a:r>
          </a:p>
        </p:txBody>
      </p:sp>
      <p:sp>
        <p:nvSpPr>
          <p:cNvPr id="388" name="Shape 388"/>
          <p:cNvSpPr txBox="1"/>
          <p:nvPr/>
        </p:nvSpPr>
        <p:spPr>
          <a:xfrm>
            <a:off x="457200" y="1570350"/>
            <a:ext cx="8229600" cy="11432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SzPct val="55000"/>
              <a:buFont typeface="Arial"/>
              <a:buNone/>
            </a:pPr>
            <a:r>
              <a:rPr lang="en" sz="2000" b="1">
                <a:solidFill>
                  <a:srgbClr val="FF0000"/>
                </a:solidFill>
                <a:latin typeface="Courier New"/>
                <a:ea typeface="Courier New"/>
                <a:cs typeface="Courier New"/>
                <a:sym typeface="Courier New"/>
              </a:rPr>
              <a:t>00 00 00 24</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04</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00 00 02  01</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0B</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04 00  40 40</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0C</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00</a:t>
            </a:r>
          </a:p>
          <a:p>
            <a:pPr lvl="0" algn="ctr" rtl="0">
              <a:spcBef>
                <a:spcPts val="0"/>
              </a:spcBef>
              <a:buClr>
                <a:schemeClr val="dk1"/>
              </a:buClr>
              <a:buSzPct val="55000"/>
              <a:buFont typeface="Arial"/>
              <a:buNone/>
            </a:pPr>
            <a:r>
              <a:rPr lang="en" sz="2000" b="1">
                <a:solidFill>
                  <a:srgbClr val="0000FF"/>
                </a:solidFill>
                <a:latin typeface="Courier New"/>
                <a:ea typeface="Courier New"/>
                <a:cs typeface="Courier New"/>
                <a:sym typeface="Courier New"/>
              </a:rPr>
              <a:t>00 00 01</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10</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00 00 00 01 </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11</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00 00 00  04</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12</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40 F8</a:t>
            </a:r>
          </a:p>
          <a:p>
            <a:pPr lvl="0" algn="ctr" rtl="0">
              <a:spcBef>
                <a:spcPts val="0"/>
              </a:spcBef>
              <a:buClr>
                <a:schemeClr val="dk1"/>
              </a:buClr>
              <a:buSzPct val="55000"/>
              <a:buFont typeface="Arial"/>
              <a:buNone/>
            </a:pPr>
            <a:r>
              <a:rPr lang="en" sz="2000" b="1">
                <a:solidFill>
                  <a:srgbClr val="0000FF"/>
                </a:solidFill>
                <a:latin typeface="Courier New"/>
                <a:ea typeface="Courier New"/>
                <a:cs typeface="Courier New"/>
                <a:sym typeface="Courier New"/>
              </a:rPr>
              <a:t>A3 16</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16</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04  00 40 44</a:t>
            </a:r>
            <a:r>
              <a:rPr lang="en" sz="2000" b="1">
                <a:latin typeface="Courier New"/>
                <a:ea typeface="Courier New"/>
                <a:cs typeface="Courier New"/>
                <a:sym typeface="Courier New"/>
              </a:rPr>
              <a:t> </a:t>
            </a:r>
            <a:r>
              <a:rPr lang="en" sz="2000" b="1">
                <a:solidFill>
                  <a:srgbClr val="FFFFFF"/>
                </a:solidFill>
                <a:latin typeface="Courier New"/>
                <a:ea typeface="Courier New"/>
                <a:cs typeface="Courier New"/>
                <a:sym typeface="Courier New"/>
              </a:rPr>
              <a:t>21</a:t>
            </a:r>
            <a:r>
              <a:rPr lang="en" sz="2000" b="1">
                <a:latin typeface="Courier New"/>
                <a:ea typeface="Courier New"/>
                <a:cs typeface="Courier New"/>
                <a:sym typeface="Courier New"/>
              </a:rPr>
              <a:t>  </a:t>
            </a:r>
            <a:r>
              <a:rPr lang="en" sz="2000" b="1">
                <a:solidFill>
                  <a:srgbClr val="0000FF"/>
                </a:solidFill>
                <a:latin typeface="Courier New"/>
                <a:ea typeface="Courier New"/>
                <a:cs typeface="Courier New"/>
                <a:sym typeface="Courier New"/>
              </a:rPr>
              <a:t>00 00 00 01</a:t>
            </a:r>
            <a:r>
              <a:rPr lang="en" sz="2000" b="1">
                <a:latin typeface="Courier New"/>
                <a:ea typeface="Courier New"/>
                <a:cs typeface="Courier New"/>
                <a:sym typeface="Courier New"/>
              </a:rPr>
              <a:t>  26 00 00 ..</a:t>
            </a:r>
          </a:p>
          <a:p>
            <a:pPr algn="ctr">
              <a:spcBef>
                <a:spcPts val="0"/>
              </a:spcBef>
              <a:buNone/>
            </a:pPr>
            <a:endParaRPr sz="2000">
              <a:latin typeface="Courier New"/>
              <a:ea typeface="Courier New"/>
              <a:cs typeface="Courier New"/>
              <a:sym typeface="Courier New"/>
            </a:endParaRPr>
          </a:p>
        </p:txBody>
      </p:sp>
      <p:sp>
        <p:nvSpPr>
          <p:cNvPr id="389" name="Shape 389"/>
          <p:cNvSpPr txBox="1">
            <a:spLocks noGrp="1"/>
          </p:cNvSpPr>
          <p:nvPr>
            <p:ph type="body" idx="1"/>
          </p:nvPr>
        </p:nvSpPr>
        <p:spPr>
          <a:xfrm>
            <a:off x="457200" y="2774650"/>
            <a:ext cx="8229600" cy="33059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Droid Serif"/>
              <a:buChar char="●"/>
            </a:pPr>
            <a:r>
              <a:rPr lang="en"/>
              <a:t>Number of entries?</a:t>
            </a:r>
          </a:p>
          <a:p>
            <a:pPr marL="914400" lvl="1" indent="-381000" rtl="0">
              <a:spcBef>
                <a:spcPts val="0"/>
              </a:spcBef>
              <a:buClr>
                <a:schemeClr val="dk1"/>
              </a:buClr>
              <a:buSzPct val="80000"/>
              <a:buFont typeface="Droid Serif"/>
              <a:buChar char="○"/>
            </a:pPr>
            <a:r>
              <a:rPr lang="en"/>
              <a:t>Makes sense</a:t>
            </a:r>
          </a:p>
          <a:p>
            <a:pPr marL="457200" lvl="0" indent="-419100" rtl="0">
              <a:spcBef>
                <a:spcPts val="0"/>
              </a:spcBef>
              <a:buClr>
                <a:schemeClr val="dk1"/>
              </a:buClr>
              <a:buSzPct val="100000"/>
              <a:buFont typeface="Droid Serif"/>
              <a:buChar char="●"/>
            </a:pPr>
            <a:r>
              <a:rPr lang="en"/>
              <a:t>First byte is ascending</a:t>
            </a:r>
          </a:p>
          <a:p>
            <a:pPr marL="914400" lvl="1" indent="-381000" rtl="0">
              <a:spcBef>
                <a:spcPts val="0"/>
              </a:spcBef>
              <a:buClr>
                <a:schemeClr val="dk1"/>
              </a:buClr>
              <a:buSzPct val="80000"/>
              <a:buFont typeface="Droid Serif"/>
              <a:buChar char="○"/>
            </a:pPr>
            <a:r>
              <a:rPr lang="en"/>
              <a:t>Item ID</a:t>
            </a:r>
          </a:p>
          <a:p>
            <a:pPr marL="457200" lvl="0" indent="-419100" rtl="0">
              <a:spcBef>
                <a:spcPts val="0"/>
              </a:spcBef>
              <a:buClr>
                <a:schemeClr val="dk1"/>
              </a:buClr>
              <a:buSzPct val="100000"/>
              <a:buFont typeface="Droid Serif"/>
              <a:buChar char="●"/>
            </a:pPr>
            <a:r>
              <a:rPr lang="en"/>
              <a:t>Followed by 4 bytes</a:t>
            </a:r>
          </a:p>
          <a:p>
            <a:pPr marL="914400" lvl="1" indent="-381000" rtl="0">
              <a:spcBef>
                <a:spcPts val="0"/>
              </a:spcBef>
              <a:buClr>
                <a:schemeClr val="dk1"/>
              </a:buClr>
              <a:buSzPct val="80000"/>
              <a:buFont typeface="Droid Serif"/>
              <a:buChar char="○"/>
            </a:pPr>
            <a:r>
              <a:rPr lang="en"/>
              <a:t>Colors</a:t>
            </a:r>
          </a:p>
          <a:p>
            <a:pPr marL="457200" lvl="0" indent="-419100" rtl="0">
              <a:spcBef>
                <a:spcPts val="0"/>
              </a:spcBef>
              <a:buClr>
                <a:schemeClr val="dk1"/>
              </a:buClr>
              <a:buSzPct val="100000"/>
              <a:buFont typeface="Droid Serif"/>
              <a:buChar char="●"/>
            </a:pPr>
            <a:r>
              <a:rPr lang="en"/>
              <a:t>Lets play with it...</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395" name="Shape 395"/>
          <p:cNvSpPr txBox="1"/>
          <p:nvPr/>
        </p:nvSpPr>
        <p:spPr>
          <a:xfrm>
            <a:off x="2312100" y="1581600"/>
            <a:ext cx="4519800" cy="5039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FF0000"/>
                </a:solidFill>
                <a:latin typeface="Courier New"/>
                <a:ea typeface="Courier New"/>
                <a:cs typeface="Courier New"/>
                <a:sym typeface="Courier New"/>
              </a:rPr>
              <a:t>00 00 00 00 </a:t>
            </a:r>
            <a:r>
              <a:rPr lang="en" sz="2000">
                <a:solidFill>
                  <a:srgbClr val="FFFFFF"/>
                </a:solidFill>
                <a:latin typeface="Courier New"/>
                <a:ea typeface="Courier New"/>
                <a:cs typeface="Courier New"/>
                <a:sym typeface="Courier New"/>
              </a:rPr>
              <a:t>21</a:t>
            </a:r>
            <a:r>
              <a:rPr lang="en" sz="2000">
                <a:solidFill>
                  <a:srgbClr val="BFBEA9"/>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00 00 00 01</a:t>
            </a:r>
          </a:p>
        </p:txBody>
      </p:sp>
      <p:pic>
        <p:nvPicPr>
          <p:cNvPr id="396" name="Shape 396"/>
          <p:cNvPicPr preferRelativeResize="0"/>
          <p:nvPr/>
        </p:nvPicPr>
        <p:blipFill>
          <a:blip r:embed="rId3">
            <a:alphaModFix/>
          </a:blip>
          <a:stretch>
            <a:fillRect/>
          </a:stretch>
        </p:blipFill>
        <p:spPr>
          <a:xfrm>
            <a:off x="1219024" y="2421800"/>
            <a:ext cx="6439924" cy="3380075"/>
          </a:xfrm>
          <a:prstGeom prst="rect">
            <a:avLst/>
          </a:prstGeom>
          <a:noFill/>
          <a:ln>
            <a:noFill/>
          </a:ln>
        </p:spPr>
      </p:pic>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402" name="Shape 402"/>
          <p:cNvSpPr txBox="1"/>
          <p:nvPr/>
        </p:nvSpPr>
        <p:spPr>
          <a:xfrm>
            <a:off x="2312100" y="1588575"/>
            <a:ext cx="4519800" cy="5039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FF0000"/>
                </a:solidFill>
                <a:latin typeface="Courier New"/>
                <a:ea typeface="Courier New"/>
                <a:cs typeface="Courier New"/>
                <a:sym typeface="Courier New"/>
              </a:rPr>
              <a:t>00 00 00 01 </a:t>
            </a:r>
            <a:r>
              <a:rPr lang="en" sz="2000">
                <a:solidFill>
                  <a:srgbClr val="FFFFFF"/>
                </a:solidFill>
                <a:latin typeface="Courier New"/>
                <a:ea typeface="Courier New"/>
                <a:cs typeface="Courier New"/>
                <a:sym typeface="Courier New"/>
              </a:rPr>
              <a:t>21</a:t>
            </a:r>
            <a:r>
              <a:rPr lang="en" sz="2000">
                <a:solidFill>
                  <a:srgbClr val="FF0000"/>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00 00 00 01</a:t>
            </a:r>
          </a:p>
        </p:txBody>
      </p:sp>
      <p:pic>
        <p:nvPicPr>
          <p:cNvPr id="403" name="Shape 403"/>
          <p:cNvPicPr preferRelativeResize="0"/>
          <p:nvPr/>
        </p:nvPicPr>
        <p:blipFill>
          <a:blip r:embed="rId3">
            <a:alphaModFix/>
          </a:blip>
          <a:stretch>
            <a:fillRect/>
          </a:stretch>
        </p:blipFill>
        <p:spPr>
          <a:xfrm>
            <a:off x="1286200" y="2363350"/>
            <a:ext cx="6571599" cy="3358550"/>
          </a:xfrm>
          <a:prstGeom prst="rect">
            <a:avLst/>
          </a:prstGeom>
          <a:noFill/>
          <a:ln>
            <a:noFill/>
          </a:ln>
        </p:spPr>
      </p:pic>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409" name="Shape 409"/>
          <p:cNvSpPr txBox="1"/>
          <p:nvPr/>
        </p:nvSpPr>
        <p:spPr>
          <a:xfrm>
            <a:off x="2312100" y="1573825"/>
            <a:ext cx="4519800" cy="5039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FF0000"/>
                </a:solidFill>
                <a:latin typeface="Courier New"/>
                <a:ea typeface="Courier New"/>
                <a:cs typeface="Courier New"/>
                <a:sym typeface="Courier New"/>
              </a:rPr>
              <a:t>00 00 00 01 </a:t>
            </a:r>
            <a:r>
              <a:rPr lang="en" sz="2000">
                <a:solidFill>
                  <a:srgbClr val="FFFFFF"/>
                </a:solidFill>
                <a:latin typeface="Courier New"/>
                <a:ea typeface="Courier New"/>
                <a:cs typeface="Courier New"/>
                <a:sym typeface="Courier New"/>
              </a:rPr>
              <a:t>21</a:t>
            </a:r>
            <a:r>
              <a:rPr lang="en" sz="2000">
                <a:solidFill>
                  <a:srgbClr val="FF0000"/>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00 00 00 03</a:t>
            </a:r>
          </a:p>
        </p:txBody>
      </p:sp>
      <p:pic>
        <p:nvPicPr>
          <p:cNvPr id="410" name="Shape 410"/>
          <p:cNvPicPr preferRelativeResize="0"/>
          <p:nvPr/>
        </p:nvPicPr>
        <p:blipFill>
          <a:blip r:embed="rId3">
            <a:alphaModFix/>
          </a:blip>
          <a:stretch>
            <a:fillRect/>
          </a:stretch>
        </p:blipFill>
        <p:spPr>
          <a:xfrm>
            <a:off x="1192762" y="2353174"/>
            <a:ext cx="6758474" cy="3616149"/>
          </a:xfrm>
          <a:prstGeom prst="rect">
            <a:avLst/>
          </a:prstGeom>
          <a:noFill/>
          <a:ln>
            <a:noFill/>
          </a:ln>
        </p:spPr>
      </p:pic>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416" name="Shape 416"/>
          <p:cNvSpPr txBox="1"/>
          <p:nvPr/>
        </p:nvSpPr>
        <p:spPr>
          <a:xfrm>
            <a:off x="2212575" y="1550775"/>
            <a:ext cx="4519800" cy="5039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FF0000"/>
                </a:solidFill>
                <a:latin typeface="Courier New"/>
                <a:ea typeface="Courier New"/>
                <a:cs typeface="Courier New"/>
                <a:sym typeface="Courier New"/>
              </a:rPr>
              <a:t>00 00 00 01 </a:t>
            </a:r>
            <a:r>
              <a:rPr lang="en" sz="2000">
                <a:solidFill>
                  <a:srgbClr val="FFFFFF"/>
                </a:solidFill>
                <a:latin typeface="Courier New"/>
                <a:ea typeface="Courier New"/>
                <a:cs typeface="Courier New"/>
                <a:sym typeface="Courier New"/>
              </a:rPr>
              <a:t>21</a:t>
            </a:r>
            <a:r>
              <a:rPr lang="en" sz="2000">
                <a:solidFill>
                  <a:srgbClr val="FF0000"/>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00 00 00 07</a:t>
            </a:r>
          </a:p>
        </p:txBody>
      </p:sp>
      <p:pic>
        <p:nvPicPr>
          <p:cNvPr id="417" name="Shape 417"/>
          <p:cNvPicPr preferRelativeResize="0"/>
          <p:nvPr/>
        </p:nvPicPr>
        <p:blipFill>
          <a:blip r:embed="rId3">
            <a:alphaModFix/>
          </a:blip>
          <a:stretch>
            <a:fillRect/>
          </a:stretch>
        </p:blipFill>
        <p:spPr>
          <a:xfrm>
            <a:off x="970225" y="2270574"/>
            <a:ext cx="7102200" cy="3767700"/>
          </a:xfrm>
          <a:prstGeom prst="rect">
            <a:avLst/>
          </a:prstGeom>
          <a:noFill/>
          <a:ln>
            <a:noFill/>
          </a:ln>
        </p:spPr>
      </p:pic>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423" name="Shape 423"/>
          <p:cNvSpPr txBox="1"/>
          <p:nvPr/>
        </p:nvSpPr>
        <p:spPr>
          <a:xfrm>
            <a:off x="2312100" y="1556725"/>
            <a:ext cx="4519800" cy="503999"/>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None/>
            </a:pPr>
            <a:r>
              <a:rPr lang="en" sz="2000">
                <a:solidFill>
                  <a:srgbClr val="FF0000"/>
                </a:solidFill>
                <a:latin typeface="Courier New"/>
                <a:ea typeface="Courier New"/>
                <a:cs typeface="Courier New"/>
                <a:sym typeface="Courier New"/>
              </a:rPr>
              <a:t>00 00 00 00 </a:t>
            </a:r>
            <a:r>
              <a:rPr lang="en" sz="2000">
                <a:solidFill>
                  <a:srgbClr val="FFFFFF"/>
                </a:solidFill>
                <a:latin typeface="Courier New"/>
                <a:ea typeface="Courier New"/>
                <a:cs typeface="Courier New"/>
                <a:sym typeface="Courier New"/>
              </a:rPr>
              <a:t>21</a:t>
            </a:r>
            <a:r>
              <a:rPr lang="en" sz="2000">
                <a:solidFill>
                  <a:srgbClr val="BFBEA9"/>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00 00 00 01</a:t>
            </a:r>
          </a:p>
        </p:txBody>
      </p:sp>
      <p:pic>
        <p:nvPicPr>
          <p:cNvPr id="424" name="Shape 424"/>
          <p:cNvPicPr preferRelativeResize="0"/>
          <p:nvPr/>
        </p:nvPicPr>
        <p:blipFill>
          <a:blip r:embed="rId3">
            <a:alphaModFix/>
          </a:blip>
          <a:stretch>
            <a:fillRect/>
          </a:stretch>
        </p:blipFill>
        <p:spPr>
          <a:xfrm>
            <a:off x="1155137" y="2199508"/>
            <a:ext cx="6833724" cy="3744674"/>
          </a:xfrm>
          <a:prstGeom prst="rect">
            <a:avLst/>
          </a:prstGeom>
          <a:noFill/>
          <a:ln>
            <a:noFill/>
          </a:ln>
        </p:spPr>
      </p:pic>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sp>
        <p:nvSpPr>
          <p:cNvPr id="430" name="Shape 430"/>
          <p:cNvSpPr txBox="1"/>
          <p:nvPr/>
        </p:nvSpPr>
        <p:spPr>
          <a:xfrm>
            <a:off x="2030250" y="1547100"/>
            <a:ext cx="5083499" cy="534300"/>
          </a:xfrm>
          <a:prstGeom prst="rect">
            <a:avLst/>
          </a:prstGeom>
          <a:solidFill>
            <a:srgbClr val="BFBEA9"/>
          </a:solidFill>
          <a:ln w="9525" cap="flat">
            <a:solidFill>
              <a:srgbClr val="000000"/>
            </a:solidFill>
            <a:prstDash val="solid"/>
            <a:round/>
            <a:headEnd type="none" w="med" len="med"/>
            <a:tailEnd type="none" w="med" len="med"/>
          </a:ln>
        </p:spPr>
        <p:txBody>
          <a:bodyPr lIns="91425" tIns="91425" rIns="91425" bIns="91425" anchor="t" anchorCtr="0">
            <a:noAutofit/>
          </a:bodyPr>
          <a:lstStyle/>
          <a:p>
            <a:pPr lvl="0" algn="ctr" rtl="0">
              <a:spcBef>
                <a:spcPts val="0"/>
              </a:spcBef>
              <a:buClr>
                <a:schemeClr val="dk1"/>
              </a:buClr>
              <a:buSzPct val="55000"/>
              <a:buFont typeface="Arial"/>
              <a:buNone/>
            </a:pPr>
            <a:r>
              <a:rPr lang="en" sz="2000">
                <a:solidFill>
                  <a:srgbClr val="FF0000"/>
                </a:solidFill>
                <a:latin typeface="Courier New"/>
                <a:ea typeface="Courier New"/>
                <a:cs typeface="Courier New"/>
                <a:sym typeface="Courier New"/>
              </a:rPr>
              <a:t>00 00 00 01 </a:t>
            </a:r>
            <a:r>
              <a:rPr lang="en" sz="2000">
                <a:solidFill>
                  <a:srgbClr val="FFFFFF"/>
                </a:solidFill>
                <a:latin typeface="Courier New"/>
                <a:ea typeface="Courier New"/>
                <a:cs typeface="Courier New"/>
                <a:sym typeface="Courier New"/>
              </a:rPr>
              <a:t>21</a:t>
            </a:r>
            <a:r>
              <a:rPr lang="en" sz="2000">
                <a:solidFill>
                  <a:srgbClr val="FF0000"/>
                </a:solidFill>
                <a:latin typeface="Courier New"/>
                <a:ea typeface="Courier New"/>
                <a:cs typeface="Courier New"/>
                <a:sym typeface="Courier New"/>
              </a:rPr>
              <a:t> </a:t>
            </a:r>
            <a:r>
              <a:rPr lang="en" sz="2000">
                <a:solidFill>
                  <a:srgbClr val="0000FF"/>
                </a:solidFill>
                <a:latin typeface="Courier New"/>
                <a:ea typeface="Courier New"/>
                <a:cs typeface="Courier New"/>
                <a:sym typeface="Courier New"/>
              </a:rPr>
              <a:t>00 00 00 07 </a:t>
            </a:r>
          </a:p>
          <a:p>
            <a:pPr lvl="0" algn="ctr" rtl="0">
              <a:spcBef>
                <a:spcPts val="0"/>
              </a:spcBef>
              <a:buNone/>
            </a:pPr>
            <a:endParaRPr sz="2000">
              <a:solidFill>
                <a:srgbClr val="FF0000"/>
              </a:solidFill>
              <a:latin typeface="Courier New"/>
              <a:ea typeface="Courier New"/>
              <a:cs typeface="Courier New"/>
              <a:sym typeface="Courier New"/>
            </a:endParaRPr>
          </a:p>
        </p:txBody>
      </p:sp>
      <p:pic>
        <p:nvPicPr>
          <p:cNvPr id="431" name="Shape 431"/>
          <p:cNvPicPr preferRelativeResize="0"/>
          <p:nvPr/>
        </p:nvPicPr>
        <p:blipFill>
          <a:blip r:embed="rId3">
            <a:alphaModFix/>
          </a:blip>
          <a:stretch>
            <a:fillRect/>
          </a:stretch>
        </p:blipFill>
        <p:spPr>
          <a:xfrm>
            <a:off x="877998" y="2278619"/>
            <a:ext cx="7387999" cy="3768850"/>
          </a:xfrm>
          <a:prstGeom prst="rect">
            <a:avLst/>
          </a:prstGeom>
          <a:noFill/>
          <a:ln>
            <a:noFill/>
          </a:ln>
        </p:spPr>
      </p:pic>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Exploring Items</a:t>
            </a:r>
          </a:p>
        </p:txBody>
      </p:sp>
      <p:pic>
        <p:nvPicPr>
          <p:cNvPr id="437" name="Shape 437"/>
          <p:cNvPicPr preferRelativeResize="0"/>
          <p:nvPr/>
        </p:nvPicPr>
        <p:blipFill>
          <a:blip r:embed="rId3">
            <a:alphaModFix/>
          </a:blip>
          <a:stretch>
            <a:fillRect/>
          </a:stretch>
        </p:blipFill>
        <p:spPr>
          <a:xfrm>
            <a:off x="311237" y="1417950"/>
            <a:ext cx="8521525" cy="4723100"/>
          </a:xfrm>
          <a:prstGeom prst="rect">
            <a:avLst/>
          </a:prstGeom>
          <a:noFill/>
          <a:ln>
            <a:noFill/>
          </a:ln>
        </p:spPr>
      </p:pic>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User Settings</a:t>
            </a:r>
          </a:p>
        </p:txBody>
      </p:sp>
      <p:sp>
        <p:nvSpPr>
          <p:cNvPr id="443" name="Shape 443"/>
          <p:cNvSpPr txBox="1">
            <a:spLocks noGrp="1"/>
          </p:cNvSpPr>
          <p:nvPr>
            <p:ph type="body" idx="1"/>
          </p:nvPr>
        </p:nvSpPr>
        <p:spPr>
          <a:xfrm>
            <a:off x="457200" y="1326475"/>
            <a:ext cx="8229600" cy="8057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Slow and tedious but not too difficult</a:t>
            </a:r>
          </a:p>
        </p:txBody>
      </p:sp>
      <p:pic>
        <p:nvPicPr>
          <p:cNvPr id="444" name="Shape 444"/>
          <p:cNvPicPr preferRelativeResize="0"/>
          <p:nvPr/>
        </p:nvPicPr>
        <p:blipFill>
          <a:blip r:embed="rId3">
            <a:alphaModFix/>
          </a:blip>
          <a:stretch>
            <a:fillRect/>
          </a:stretch>
        </p:blipFill>
        <p:spPr>
          <a:xfrm>
            <a:off x="1526685" y="1998175"/>
            <a:ext cx="6090624" cy="380807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Problems</a:t>
            </a:r>
          </a:p>
        </p:txBody>
      </p:sp>
      <p:sp>
        <p:nvSpPr>
          <p:cNvPr id="58" name="Shape 5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Servers are down</a:t>
            </a:r>
          </a:p>
          <a:p>
            <a:pPr marL="914400" lvl="1" indent="-381000" rtl="0">
              <a:spcBef>
                <a:spcPts val="0"/>
              </a:spcBef>
              <a:buClr>
                <a:schemeClr val="dk1"/>
              </a:buClr>
              <a:buSzPct val="80000"/>
              <a:buFont typeface="Courier New"/>
              <a:buChar char="o"/>
            </a:pPr>
            <a:r>
              <a:rPr lang="en"/>
              <a:t>Minimal Packet Capture</a:t>
            </a:r>
          </a:p>
          <a:p>
            <a:pPr marL="914400" lvl="1" indent="-381000" rtl="0">
              <a:spcBef>
                <a:spcPts val="0"/>
              </a:spcBef>
              <a:buClr>
                <a:schemeClr val="dk1"/>
              </a:buClr>
              <a:buSzPct val="80000"/>
              <a:buFont typeface="Courier New"/>
              <a:buChar char="o"/>
            </a:pPr>
            <a:r>
              <a:rPr lang="en"/>
              <a:t>No LAN Play</a:t>
            </a:r>
          </a:p>
          <a:p>
            <a:pPr marL="457200" lvl="0" indent="-419100" rtl="0">
              <a:spcBef>
                <a:spcPts val="0"/>
              </a:spcBef>
              <a:buClr>
                <a:schemeClr val="dk1"/>
              </a:buClr>
              <a:buSzPct val="100000"/>
              <a:buFont typeface="Arial"/>
              <a:buChar char="●"/>
            </a:pPr>
            <a:r>
              <a:rPr lang="en"/>
              <a:t>PS2 (mips32)</a:t>
            </a:r>
          </a:p>
          <a:p>
            <a:pPr marL="914400" lvl="1" indent="-381000" rtl="0">
              <a:spcBef>
                <a:spcPts val="0"/>
              </a:spcBef>
              <a:buClr>
                <a:schemeClr val="dk1"/>
              </a:buClr>
              <a:buSzPct val="80000"/>
              <a:buFont typeface="Courier New"/>
              <a:buChar char="o"/>
            </a:pPr>
            <a:r>
              <a:rPr lang="en"/>
              <a:t>No debugging interface</a:t>
            </a:r>
          </a:p>
          <a:p>
            <a:pPr marL="914400" lvl="1" indent="-381000" rtl="0">
              <a:spcBef>
                <a:spcPts val="0"/>
              </a:spcBef>
              <a:buClr>
                <a:schemeClr val="dk1"/>
              </a:buClr>
              <a:buSzPct val="80000"/>
              <a:buFont typeface="Courier New"/>
              <a:buChar char="o"/>
            </a:pPr>
            <a:r>
              <a:rPr lang="en"/>
              <a:t>PCSX2 Memory Dumps</a:t>
            </a:r>
          </a:p>
          <a:p>
            <a:pPr marL="457200" lvl="0" indent="-419100" rtl="0">
              <a:spcBef>
                <a:spcPts val="0"/>
              </a:spcBef>
              <a:buClr>
                <a:schemeClr val="dk1"/>
              </a:buClr>
              <a:buSzPct val="100000"/>
              <a:buFont typeface="Arial"/>
              <a:buChar char="●"/>
            </a:pPr>
            <a:r>
              <a:rPr lang="en"/>
              <a:t>PS3 (Cell BE)</a:t>
            </a:r>
          </a:p>
          <a:p>
            <a:pPr marL="914400" lvl="1" indent="-381000" rtl="0">
              <a:spcBef>
                <a:spcPts val="0"/>
              </a:spcBef>
              <a:buClr>
                <a:schemeClr val="dk1"/>
              </a:buClr>
              <a:buSzPct val="80000"/>
              <a:buFont typeface="Courier New"/>
              <a:buChar char="o"/>
            </a:pPr>
            <a:r>
              <a:rPr lang="en"/>
              <a:t>Removed with official update</a:t>
            </a:r>
          </a:p>
          <a:p>
            <a:pPr marL="914400" lvl="1" indent="-381000">
              <a:spcBef>
                <a:spcPts val="0"/>
              </a:spcBef>
              <a:buClr>
                <a:schemeClr val="dk1"/>
              </a:buClr>
              <a:buSzPct val="80000"/>
              <a:buFont typeface="Courier New"/>
              <a:buChar char="o"/>
            </a:pPr>
            <a:r>
              <a:rPr lang="en"/>
              <a:t>Requires a custom firmware</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Complex Payloads</a:t>
            </a:r>
          </a:p>
        </p:txBody>
      </p:sp>
      <p:sp>
        <p:nvSpPr>
          <p:cNvPr id="450" name="Shape 450"/>
          <p:cNvSpPr txBox="1">
            <a:spLocks noGrp="1"/>
          </p:cNvSpPr>
          <p:nvPr>
            <p:ph type="body" idx="1"/>
          </p:nvPr>
        </p:nvSpPr>
        <p:spPr>
          <a:xfrm>
            <a:off x="457200" y="1417950"/>
            <a:ext cx="8229600" cy="17171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Packets? Nope.</a:t>
            </a:r>
          </a:p>
          <a:p>
            <a:pPr marL="457200" lvl="0" indent="-419100" rtl="0">
              <a:spcBef>
                <a:spcPts val="0"/>
              </a:spcBef>
              <a:buClr>
                <a:schemeClr val="dk1"/>
              </a:buClr>
              <a:buSzPct val="100000"/>
              <a:buFont typeface="Arial"/>
              <a:buChar char="●"/>
            </a:pPr>
            <a:r>
              <a:rPr lang="en"/>
              <a:t>Easily Guessable? Nope.</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Shape 45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sp>
        <p:nvSpPr>
          <p:cNvPr id="456" name="Shape 45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Exhausted simple cases</a:t>
            </a:r>
          </a:p>
          <a:p>
            <a:pPr marL="457200" lvl="0" indent="-419100" rtl="0">
              <a:spcBef>
                <a:spcPts val="0"/>
              </a:spcBef>
              <a:buClr>
                <a:schemeClr val="dk1"/>
              </a:buClr>
              <a:buSzPct val="100000"/>
              <a:buFont typeface="Arial"/>
              <a:buChar char="●"/>
            </a:pPr>
            <a:r>
              <a:rPr lang="en"/>
              <a:t>Random payloads revealed nothing</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Shape 461"/>
          <p:cNvPicPr preferRelativeResize="0"/>
          <p:nvPr/>
        </p:nvPicPr>
        <p:blipFill>
          <a:blip r:embed="rId3">
            <a:alphaModFix/>
          </a:blip>
          <a:stretch>
            <a:fillRect/>
          </a:stretch>
        </p:blipFill>
        <p:spPr>
          <a:xfrm>
            <a:off x="0" y="5005"/>
            <a:ext cx="9143999" cy="6847987"/>
          </a:xfrm>
          <a:prstGeom prst="rect">
            <a:avLst/>
          </a:prstGeom>
          <a:noFill/>
          <a:ln>
            <a:noFill/>
          </a:ln>
        </p:spPr>
      </p:pic>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sp>
        <p:nvSpPr>
          <p:cNvPr id="467" name="Shape 46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3 types of packets seen else where</a:t>
            </a:r>
          </a:p>
          <a:p>
            <a:pPr marL="914400" lvl="1" indent="-381000" rtl="0">
              <a:spcBef>
                <a:spcPts val="0"/>
              </a:spcBef>
              <a:buClr>
                <a:schemeClr val="dk1"/>
              </a:buClr>
              <a:buSzPct val="80000"/>
              <a:buFont typeface="Courier New"/>
              <a:buChar char="o"/>
            </a:pPr>
            <a:r>
              <a:rPr lang="en"/>
              <a:t>Client Updates</a:t>
            </a:r>
          </a:p>
          <a:p>
            <a:pPr marL="914400" lvl="1" indent="-381000" rtl="0">
              <a:spcBef>
                <a:spcPts val="0"/>
              </a:spcBef>
              <a:buClr>
                <a:schemeClr val="dk1"/>
              </a:buClr>
              <a:buSzPct val="80000"/>
              <a:buFont typeface="Courier New"/>
              <a:buChar char="o"/>
            </a:pPr>
            <a:r>
              <a:rPr lang="en"/>
              <a:t>Client Requests</a:t>
            </a:r>
          </a:p>
          <a:p>
            <a:pPr marL="914400" lvl="1" indent="-381000" rtl="0">
              <a:spcBef>
                <a:spcPts val="0"/>
              </a:spcBef>
              <a:buClr>
                <a:schemeClr val="dk1"/>
              </a:buClr>
              <a:buSzPct val="80000"/>
              <a:buFont typeface="Courier New"/>
              <a:buChar char="o"/>
            </a:pPr>
            <a:r>
              <a:rPr lang="en"/>
              <a:t>Lists</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Game Listing used an alternate format</a:t>
            </a:r>
          </a:p>
          <a:p>
            <a:pPr marL="914400" lvl="1" indent="-381000" rtl="0">
              <a:spcBef>
                <a:spcPts val="0"/>
              </a:spcBef>
              <a:buClr>
                <a:schemeClr val="dk1"/>
              </a:buClr>
              <a:buSzPct val="80000"/>
              <a:buFont typeface="Courier New"/>
              <a:buChar char="o"/>
            </a:pPr>
            <a:r>
              <a:rPr lang="en"/>
              <a:t>Empty start packet</a:t>
            </a:r>
          </a:p>
          <a:p>
            <a:pPr marL="914400" lvl="1" indent="-381000" rtl="0">
              <a:spcBef>
                <a:spcPts val="0"/>
              </a:spcBef>
              <a:buClr>
                <a:schemeClr val="dk1"/>
              </a:buClr>
              <a:buSzPct val="80000"/>
              <a:buFont typeface="Courier New"/>
              <a:buChar char="o"/>
            </a:pPr>
            <a:r>
              <a:rPr lang="en"/>
              <a:t>Element packet containing all the binary data</a:t>
            </a:r>
          </a:p>
          <a:p>
            <a:pPr marL="914400" lvl="1" indent="-381000" rtl="0">
              <a:spcBef>
                <a:spcPts val="0"/>
              </a:spcBef>
              <a:buClr>
                <a:schemeClr val="dk1"/>
              </a:buClr>
              <a:buSzPct val="80000"/>
              <a:buFont typeface="Courier New"/>
              <a:buChar char="o"/>
            </a:pPr>
            <a:r>
              <a:rPr lang="en"/>
              <a:t>Empty end packet</a:t>
            </a:r>
          </a:p>
          <a:p>
            <a:pPr marL="457200" lvl="0" indent="-419100" rtl="0">
              <a:spcBef>
                <a:spcPts val="0"/>
              </a:spcBef>
              <a:buClr>
                <a:schemeClr val="dk1"/>
              </a:buClr>
              <a:buSzPct val="100000"/>
              <a:buFont typeface="Arial"/>
              <a:buChar char="●"/>
            </a:pPr>
            <a:r>
              <a:rPr lang="en"/>
              <a:t>Attempt</a:t>
            </a:r>
          </a:p>
          <a:p>
            <a:pPr marL="914400" lvl="1" indent="-381000" rtl="0">
              <a:spcBef>
                <a:spcPts val="0"/>
              </a:spcBef>
              <a:buClr>
                <a:schemeClr val="dk1"/>
              </a:buClr>
              <a:buSzPct val="80000"/>
              <a:buFont typeface="Courier New"/>
              <a:buChar char="o"/>
            </a:pPr>
            <a:r>
              <a:rPr lang="en"/>
              <a:t>Receive 0x4580</a:t>
            </a:r>
          </a:p>
          <a:p>
            <a:pPr marL="914400" lvl="1" indent="-381000" rtl="0">
              <a:spcBef>
                <a:spcPts val="0"/>
              </a:spcBef>
              <a:buClr>
                <a:schemeClr val="dk1"/>
              </a:buClr>
              <a:buSzPct val="80000"/>
              <a:buFont typeface="Courier New"/>
              <a:buChar char="o"/>
            </a:pPr>
            <a:r>
              <a:rPr lang="en"/>
              <a:t>Send</a:t>
            </a:r>
          </a:p>
          <a:p>
            <a:pPr marL="1371600" lvl="2" indent="-381000" rtl="0">
              <a:spcBef>
                <a:spcPts val="0"/>
              </a:spcBef>
              <a:buClr>
                <a:schemeClr val="dk1"/>
              </a:buClr>
              <a:buSzPct val="80000"/>
              <a:buFont typeface="Wingdings"/>
              <a:buChar char="§"/>
            </a:pPr>
            <a:r>
              <a:rPr lang="en"/>
              <a:t>0x4581 - {Empty}</a:t>
            </a:r>
          </a:p>
          <a:p>
            <a:pPr marL="1371600" lvl="2" indent="-381000" rtl="0">
              <a:spcBef>
                <a:spcPts val="0"/>
              </a:spcBef>
              <a:buClr>
                <a:schemeClr val="dk1"/>
              </a:buClr>
              <a:buSzPct val="80000"/>
              <a:buFont typeface="Wingdings"/>
              <a:buChar char="§"/>
            </a:pPr>
            <a:r>
              <a:rPr lang="en"/>
              <a:t>0x4583 - {Empty}</a:t>
            </a:r>
          </a:p>
          <a:p>
            <a:pPr marL="0" lvl="0" indent="0" rtl="0">
              <a:spcBef>
                <a:spcPts val="0"/>
              </a:spcBef>
              <a:buNone/>
            </a:pPr>
            <a:endParaRPr/>
          </a:p>
        </p:txBody>
      </p:sp>
      <p:sp>
        <p:nvSpPr>
          <p:cNvPr id="473" name="Shape 47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Shape 478"/>
          <p:cNvPicPr preferRelativeResize="0"/>
          <p:nvPr/>
        </p:nvPicPr>
        <p:blipFill>
          <a:blip r:embed="rId3">
            <a:alphaModFix/>
          </a:blip>
          <a:stretch>
            <a:fillRect/>
          </a:stretch>
        </p:blipFill>
        <p:spPr>
          <a:xfrm>
            <a:off x="0" y="1668"/>
            <a:ext cx="9143999" cy="6854662"/>
          </a:xfrm>
          <a:prstGeom prst="rect">
            <a:avLst/>
          </a:prstGeom>
          <a:noFill/>
          <a:ln>
            <a:noFill/>
          </a:ln>
        </p:spPr>
      </p:pic>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Shape 48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sp>
        <p:nvSpPr>
          <p:cNvPr id="484" name="Shape 48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Progress!</a:t>
            </a:r>
          </a:p>
          <a:p>
            <a:pPr marL="457200" lvl="0" indent="-419100" rtl="0">
              <a:spcBef>
                <a:spcPts val="0"/>
              </a:spcBef>
              <a:buClr>
                <a:schemeClr val="dk1"/>
              </a:buClr>
              <a:buSzPct val="100000"/>
              <a:buFont typeface="Arial"/>
              <a:buChar char="●"/>
            </a:pPr>
            <a:r>
              <a:rPr lang="en"/>
              <a:t>Now to determine content of 0x4582</a:t>
            </a:r>
          </a:p>
          <a:p>
            <a:pPr marL="457200" lvl="0" indent="-419100">
              <a:spcBef>
                <a:spcPts val="0"/>
              </a:spcBef>
              <a:buClr>
                <a:schemeClr val="dk1"/>
              </a:buClr>
              <a:buSzPct val="100000"/>
              <a:buFont typeface="Arial"/>
              <a:buChar char="●"/>
            </a:pPr>
            <a:r>
              <a:rPr lang="en"/>
              <a:t>perl -e 'print "A"x100'</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endParaRPr/>
          </a:p>
        </p:txBody>
      </p:sp>
      <p:sp>
        <p:nvSpPr>
          <p:cNvPr id="490" name="Shape 49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spcBef>
                <a:spcPts val="0"/>
              </a:spcBef>
              <a:buNone/>
            </a:pPr>
            <a:endParaRPr/>
          </a:p>
        </p:txBody>
      </p:sp>
      <p:pic>
        <p:nvPicPr>
          <p:cNvPr id="491" name="Shape 491"/>
          <p:cNvPicPr preferRelativeResize="0"/>
          <p:nvPr/>
        </p:nvPicPr>
        <p:blipFill>
          <a:blip r:embed="rId3">
            <a:alphaModFix/>
          </a:blip>
          <a:stretch>
            <a:fillRect/>
          </a:stretch>
        </p:blipFill>
        <p:spPr>
          <a:xfrm>
            <a:off x="0" y="3332"/>
            <a:ext cx="9143999" cy="6851334"/>
          </a:xfrm>
          <a:prstGeom prst="rect">
            <a:avLst/>
          </a:prstGeom>
          <a:noFill/>
          <a:ln>
            <a:noFill/>
          </a:ln>
        </p:spPr>
      </p:pic>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Shape 496"/>
          <p:cNvPicPr preferRelativeResize="0"/>
          <p:nvPr/>
        </p:nvPicPr>
        <p:blipFill>
          <a:blip r:embed="rId3">
            <a:alphaModFix/>
          </a:blip>
          <a:stretch>
            <a:fillRect/>
          </a:stretch>
        </p:blipFill>
        <p:spPr>
          <a:xfrm>
            <a:off x="0" y="833"/>
            <a:ext cx="9144000" cy="6856333"/>
          </a:xfrm>
          <a:prstGeom prst="rect">
            <a:avLst/>
          </a:prstGeom>
          <a:noFill/>
          <a:ln>
            <a:noFill/>
          </a:ln>
        </p:spPr>
      </p:pic>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Shape 50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pic>
        <p:nvPicPr>
          <p:cNvPr id="502" name="Shape 502"/>
          <p:cNvPicPr preferRelativeResize="0"/>
          <p:nvPr/>
        </p:nvPicPr>
        <p:blipFill>
          <a:blip r:embed="rId3">
            <a:alphaModFix/>
          </a:blip>
          <a:stretch>
            <a:fillRect/>
          </a:stretch>
        </p:blipFill>
        <p:spPr>
          <a:xfrm>
            <a:off x="457200" y="3953175"/>
            <a:ext cx="8229599" cy="999308"/>
          </a:xfrm>
          <a:prstGeom prst="rect">
            <a:avLst/>
          </a:prstGeom>
          <a:noFill/>
          <a:ln>
            <a:noFill/>
          </a:ln>
        </p:spPr>
      </p:pic>
      <p:pic>
        <p:nvPicPr>
          <p:cNvPr id="503" name="Shape 503"/>
          <p:cNvPicPr preferRelativeResize="0"/>
          <p:nvPr/>
        </p:nvPicPr>
        <p:blipFill>
          <a:blip r:embed="rId4">
            <a:alphaModFix/>
          </a:blip>
          <a:stretch>
            <a:fillRect/>
          </a:stretch>
        </p:blipFill>
        <p:spPr>
          <a:xfrm>
            <a:off x="1590675" y="1847362"/>
            <a:ext cx="5962650" cy="167640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High-level Overview</a:t>
            </a:r>
          </a:p>
        </p:txBody>
      </p:sp>
      <p:sp>
        <p:nvSpPr>
          <p:cNvPr id="64" name="Shape 6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Droid Serif"/>
              <a:buAutoNum type="arabicPeriod"/>
            </a:pPr>
            <a:r>
              <a:rPr lang="en"/>
              <a:t>Redirect traffic to our controlled server</a:t>
            </a:r>
          </a:p>
          <a:p>
            <a:pPr marL="457200" lvl="0" indent="-419100" rtl="0">
              <a:spcBef>
                <a:spcPts val="0"/>
              </a:spcBef>
              <a:buClr>
                <a:schemeClr val="dk1"/>
              </a:buClr>
              <a:buSzPct val="100000"/>
              <a:buFont typeface="Droid Serif"/>
              <a:buAutoNum type="arabicPeriod"/>
            </a:pPr>
            <a:r>
              <a:rPr lang="en"/>
              <a:t>Implement handlers for known protocols</a:t>
            </a:r>
          </a:p>
          <a:p>
            <a:pPr marL="914400" lvl="1" indent="-381000" rtl="0">
              <a:spcBef>
                <a:spcPts val="0"/>
              </a:spcBef>
              <a:buClr>
                <a:schemeClr val="dk1"/>
              </a:buClr>
              <a:buSzPct val="80000"/>
              <a:buFont typeface="Courier New"/>
              <a:buChar char="o"/>
            </a:pPr>
            <a:r>
              <a:rPr lang="en"/>
              <a:t>HTTP</a:t>
            </a:r>
          </a:p>
          <a:p>
            <a:pPr marL="914400" lvl="1" indent="-381000" rtl="0">
              <a:spcBef>
                <a:spcPts val="0"/>
              </a:spcBef>
              <a:buClr>
                <a:schemeClr val="dk1"/>
              </a:buClr>
              <a:buSzPct val="80000"/>
              <a:buFont typeface="Courier New"/>
              <a:buChar char="o"/>
            </a:pPr>
            <a:r>
              <a:rPr lang="en"/>
              <a:t>STUN</a:t>
            </a:r>
          </a:p>
          <a:p>
            <a:pPr marL="914400" lvl="1" indent="-381000" rtl="0">
              <a:spcBef>
                <a:spcPts val="0"/>
              </a:spcBef>
              <a:buClr>
                <a:schemeClr val="dk1"/>
              </a:buClr>
              <a:buSzPct val="80000"/>
              <a:buFont typeface="Courier New"/>
              <a:buChar char="o"/>
            </a:pPr>
            <a:r>
              <a:rPr lang="en"/>
              <a:t>etc.</a:t>
            </a:r>
          </a:p>
          <a:p>
            <a:pPr marL="457200" lvl="0" indent="-419100" rtl="0">
              <a:spcBef>
                <a:spcPts val="0"/>
              </a:spcBef>
              <a:buClr>
                <a:schemeClr val="dk1"/>
              </a:buClr>
              <a:buSzPct val="100000"/>
              <a:buFont typeface="Droid Serif"/>
              <a:buAutoNum type="arabicPeriod"/>
            </a:pPr>
            <a:r>
              <a:rPr lang="en"/>
              <a:t>Implement unknown game protocol</a:t>
            </a: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Shape 508"/>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Friends List</a:t>
            </a:r>
          </a:p>
        </p:txBody>
      </p:sp>
      <p:sp>
        <p:nvSpPr>
          <p:cNvPr id="509" name="Shape 509"/>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Structure (58 Bytes)</a:t>
            </a:r>
          </a:p>
          <a:p>
            <a:pPr marL="914400" lvl="1" indent="-381000" rtl="0">
              <a:spcBef>
                <a:spcPts val="0"/>
              </a:spcBef>
              <a:buClr>
                <a:schemeClr val="dk1"/>
              </a:buClr>
              <a:buSzPct val="80000"/>
              <a:buFont typeface="Courier New"/>
              <a:buChar char="o"/>
            </a:pPr>
            <a:r>
              <a:rPr lang="en"/>
              <a:t>Player Id - 4 Bytes</a:t>
            </a:r>
          </a:p>
          <a:p>
            <a:pPr marL="914400" lvl="1" indent="-381000" rtl="0">
              <a:spcBef>
                <a:spcPts val="0"/>
              </a:spcBef>
              <a:buClr>
                <a:schemeClr val="dk1"/>
              </a:buClr>
              <a:buSzPct val="80000"/>
              <a:buFont typeface="Courier New"/>
              <a:buChar char="o"/>
            </a:pPr>
            <a:r>
              <a:rPr lang="en"/>
              <a:t>Player Name - 16 Bytes including \x00</a:t>
            </a:r>
          </a:p>
          <a:p>
            <a:pPr marL="914400" lvl="1" indent="-381000" rtl="0">
              <a:spcBef>
                <a:spcPts val="0"/>
              </a:spcBef>
              <a:buClr>
                <a:schemeClr val="dk1"/>
              </a:buClr>
              <a:buSzPct val="80000"/>
              <a:buFont typeface="Courier New"/>
              <a:buChar char="o"/>
            </a:pPr>
            <a:r>
              <a:rPr lang="en"/>
              <a:t>Unused - 38 Bytes</a:t>
            </a:r>
          </a:p>
          <a:p>
            <a:pPr marL="1371600" lvl="2" indent="-381000" rtl="0">
              <a:spcBef>
                <a:spcPts val="0"/>
              </a:spcBef>
              <a:buClr>
                <a:schemeClr val="dk1"/>
              </a:buClr>
              <a:buSzPct val="80000"/>
              <a:buFont typeface="Wingdings"/>
              <a:buChar char="§"/>
            </a:pPr>
            <a:r>
              <a:rPr lang="en"/>
              <a:t>Seems inefficient... </a:t>
            </a: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pic>
        <p:nvPicPr>
          <p:cNvPr id="514" name="Shape 514"/>
          <p:cNvPicPr preferRelativeResize="0"/>
          <p:nvPr/>
        </p:nvPicPr>
        <p:blipFill>
          <a:blip r:embed="rId3">
            <a:alphaModFix/>
          </a:blip>
          <a:stretch>
            <a:fillRect/>
          </a:stretch>
        </p:blipFill>
        <p:spPr>
          <a:xfrm>
            <a:off x="0" y="1668"/>
            <a:ext cx="9143999" cy="6854662"/>
          </a:xfrm>
          <a:prstGeom prst="rect">
            <a:avLst/>
          </a:prstGeom>
          <a:noFill/>
          <a:ln>
            <a:noFill/>
          </a:ln>
        </p:spPr>
      </p:pic>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Friends List</a:t>
            </a:r>
          </a:p>
        </p:txBody>
      </p:sp>
      <p:sp>
        <p:nvSpPr>
          <p:cNvPr id="520" name="Shape 520"/>
          <p:cNvSpPr txBox="1">
            <a:spLocks noGrp="1"/>
          </p:cNvSpPr>
          <p:nvPr>
            <p:ph type="body" idx="1"/>
          </p:nvPr>
        </p:nvSpPr>
        <p:spPr>
          <a:xfrm>
            <a:off x="457200" y="1600200"/>
            <a:ext cx="8229600" cy="28935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Structure (58 Bytes)</a:t>
            </a:r>
          </a:p>
          <a:p>
            <a:pPr marL="914400" lvl="1" indent="-381000" rtl="0">
              <a:spcBef>
                <a:spcPts val="0"/>
              </a:spcBef>
              <a:buClr>
                <a:schemeClr val="dk1"/>
              </a:buClr>
              <a:buSzPct val="80000"/>
              <a:buFont typeface="Courier New"/>
              <a:buChar char="o"/>
            </a:pPr>
            <a:r>
              <a:rPr lang="en"/>
              <a:t>Player Id - 4 Bytes</a:t>
            </a:r>
          </a:p>
          <a:p>
            <a:pPr marL="914400" lvl="1" indent="-381000" rtl="0">
              <a:spcBef>
                <a:spcPts val="0"/>
              </a:spcBef>
              <a:buClr>
                <a:schemeClr val="dk1"/>
              </a:buClr>
              <a:buSzPct val="80000"/>
              <a:buFont typeface="Courier New"/>
              <a:buChar char="o"/>
            </a:pPr>
            <a:r>
              <a:rPr lang="en"/>
              <a:t>Player Name - 16 Bytes</a:t>
            </a:r>
          </a:p>
          <a:p>
            <a:pPr marL="914400" lvl="1" indent="-381000" rtl="0">
              <a:spcBef>
                <a:spcPts val="0"/>
              </a:spcBef>
              <a:buClr>
                <a:schemeClr val="dk1"/>
              </a:buClr>
              <a:buSzPct val="80000"/>
              <a:buFont typeface="Courier New"/>
              <a:buChar char="o"/>
            </a:pPr>
            <a:r>
              <a:rPr lang="en"/>
              <a:t>??? - 2 Bytes</a:t>
            </a:r>
          </a:p>
          <a:p>
            <a:pPr marL="914400" lvl="1" indent="-381000" rtl="0">
              <a:spcBef>
                <a:spcPts val="0"/>
              </a:spcBef>
              <a:buClr>
                <a:schemeClr val="dk1"/>
              </a:buClr>
              <a:buSzPct val="80000"/>
              <a:buFont typeface="Courier New"/>
              <a:buChar char="o"/>
            </a:pPr>
            <a:r>
              <a:rPr lang="en"/>
              <a:t>Lobby Name - 16 Bytes</a:t>
            </a:r>
          </a:p>
          <a:p>
            <a:pPr marL="914400" lvl="1" indent="-381000" rtl="0">
              <a:spcBef>
                <a:spcPts val="0"/>
              </a:spcBef>
              <a:buClr>
                <a:schemeClr val="dk1"/>
              </a:buClr>
              <a:buSzPct val="80000"/>
              <a:buFont typeface="Courier New"/>
              <a:buChar char="o"/>
            </a:pPr>
            <a:r>
              <a:rPr lang="en"/>
              <a:t>??? - 4 Bytes</a:t>
            </a:r>
          </a:p>
          <a:p>
            <a:pPr marL="914400" lvl="1" indent="-381000" rtl="0">
              <a:spcBef>
                <a:spcPts val="0"/>
              </a:spcBef>
              <a:buClr>
                <a:schemeClr val="dk1"/>
              </a:buClr>
              <a:buSzPct val="80000"/>
              <a:buFont typeface="Courier New"/>
              <a:buChar char="o"/>
            </a:pPr>
            <a:r>
              <a:rPr lang="en"/>
              <a:t>Game Name - 16 Bytes</a:t>
            </a:r>
          </a:p>
        </p:txBody>
      </p:sp>
      <p:pic>
        <p:nvPicPr>
          <p:cNvPr id="521" name="Shape 521"/>
          <p:cNvPicPr preferRelativeResize="0"/>
          <p:nvPr/>
        </p:nvPicPr>
        <p:blipFill>
          <a:blip r:embed="rId3">
            <a:alphaModFix/>
          </a:blip>
          <a:stretch>
            <a:fillRect/>
          </a:stretch>
        </p:blipFill>
        <p:spPr>
          <a:xfrm>
            <a:off x="447953" y="4493700"/>
            <a:ext cx="8248093" cy="1143300"/>
          </a:xfrm>
          <a:prstGeom prst="rect">
            <a:avLst/>
          </a:prstGeom>
          <a:noFill/>
          <a:ln>
            <a:noFill/>
          </a:ln>
        </p:spPr>
      </p:pic>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Friends List</a:t>
            </a:r>
          </a:p>
        </p:txBody>
      </p:sp>
      <p:sp>
        <p:nvSpPr>
          <p:cNvPr id="527" name="Shape 52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Structure (58 Bytes)</a:t>
            </a:r>
          </a:p>
          <a:p>
            <a:pPr marL="914400" lvl="1" indent="-381000" rtl="0">
              <a:spcBef>
                <a:spcPts val="0"/>
              </a:spcBef>
              <a:buClr>
                <a:schemeClr val="dk1"/>
              </a:buClr>
              <a:buSzPct val="80000"/>
              <a:buFont typeface="Courier New"/>
              <a:buChar char="o"/>
            </a:pPr>
            <a:r>
              <a:rPr lang="en"/>
              <a:t>Player Id - 4 Bytes</a:t>
            </a:r>
          </a:p>
          <a:p>
            <a:pPr marL="914400" lvl="1" indent="-381000" rtl="0">
              <a:spcBef>
                <a:spcPts val="0"/>
              </a:spcBef>
              <a:buClr>
                <a:schemeClr val="dk1"/>
              </a:buClr>
              <a:buSzPct val="80000"/>
              <a:buFont typeface="Courier New"/>
              <a:buChar char="o"/>
            </a:pPr>
            <a:r>
              <a:rPr lang="en"/>
              <a:t>Player Name - 16 Bytes</a:t>
            </a:r>
          </a:p>
          <a:p>
            <a:pPr marL="914400" lvl="1" indent="-381000" rtl="0">
              <a:spcBef>
                <a:spcPts val="0"/>
              </a:spcBef>
              <a:buClr>
                <a:schemeClr val="dk1"/>
              </a:buClr>
              <a:buSzPct val="80000"/>
              <a:buFont typeface="Courier New"/>
              <a:buChar char="o"/>
            </a:pPr>
            <a:r>
              <a:rPr lang="en"/>
              <a:t>Lobby Id - 2 Bytes</a:t>
            </a:r>
          </a:p>
          <a:p>
            <a:pPr marL="914400" lvl="1" indent="-381000" rtl="0">
              <a:spcBef>
                <a:spcPts val="0"/>
              </a:spcBef>
              <a:buClr>
                <a:schemeClr val="dk1"/>
              </a:buClr>
              <a:buSzPct val="80000"/>
              <a:buFont typeface="Courier New"/>
              <a:buChar char="o"/>
            </a:pPr>
            <a:r>
              <a:rPr lang="en"/>
              <a:t>Lobby Name - 16 Bytes</a:t>
            </a:r>
          </a:p>
          <a:p>
            <a:pPr marL="914400" lvl="1" indent="-381000" rtl="0">
              <a:spcBef>
                <a:spcPts val="0"/>
              </a:spcBef>
              <a:buClr>
                <a:schemeClr val="dk1"/>
              </a:buClr>
              <a:buSzPct val="80000"/>
              <a:buFont typeface="Courier New"/>
              <a:buChar char="o"/>
            </a:pPr>
            <a:r>
              <a:rPr lang="en"/>
              <a:t>Game Id - 4 Bytes</a:t>
            </a:r>
          </a:p>
          <a:p>
            <a:pPr marL="914400" lvl="1" indent="-381000" rtl="0">
              <a:spcBef>
                <a:spcPts val="0"/>
              </a:spcBef>
              <a:buClr>
                <a:schemeClr val="dk1"/>
              </a:buClr>
              <a:buSzPct val="80000"/>
              <a:buFont typeface="Courier New"/>
              <a:buChar char="o"/>
            </a:pPr>
            <a:r>
              <a:rPr lang="en"/>
              <a:t>Game Name - 16 Bytes</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Join Game</a:t>
            </a:r>
          </a:p>
        </p:txBody>
      </p:sp>
      <p:sp>
        <p:nvSpPr>
          <p:cNvPr id="533" name="Shape 533"/>
          <p:cNvSpPr txBox="1">
            <a:spLocks noGrp="1"/>
          </p:cNvSpPr>
          <p:nvPr>
            <p:ph type="body" idx="1"/>
          </p:nvPr>
        </p:nvSpPr>
        <p:spPr>
          <a:xfrm>
            <a:off x="457200" y="1273625"/>
            <a:ext cx="8229600" cy="11432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Packets? No. Easily Guessable? Nope.</a:t>
            </a:r>
          </a:p>
          <a:p>
            <a:pPr marL="457200" lvl="0" indent="-419100" rtl="0">
              <a:spcBef>
                <a:spcPts val="0"/>
              </a:spcBef>
              <a:buClr>
                <a:schemeClr val="dk1"/>
              </a:buClr>
              <a:buSzPct val="100000"/>
              <a:buFont typeface="Arial"/>
              <a:buChar char="●"/>
            </a:pPr>
            <a:r>
              <a:rPr lang="en"/>
              <a:t>Anything similar? Nope.</a:t>
            </a:r>
          </a:p>
        </p:txBody>
      </p:sp>
      <p:pic>
        <p:nvPicPr>
          <p:cNvPr id="534" name="Shape 534"/>
          <p:cNvPicPr preferRelativeResize="0"/>
          <p:nvPr/>
        </p:nvPicPr>
        <p:blipFill>
          <a:blip r:embed="rId3">
            <a:alphaModFix/>
          </a:blip>
          <a:stretch>
            <a:fillRect/>
          </a:stretch>
        </p:blipFill>
        <p:spPr>
          <a:xfrm>
            <a:off x="1381475" y="2416925"/>
            <a:ext cx="6381049" cy="3389725"/>
          </a:xfrm>
          <a:prstGeom prst="rect">
            <a:avLst/>
          </a:prstGeom>
          <a:noFill/>
          <a:ln>
            <a:noFill/>
          </a:ln>
        </p:spPr>
      </p:pic>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endParaRPr/>
          </a:p>
        </p:txBody>
      </p:sp>
      <p:sp>
        <p:nvSpPr>
          <p:cNvPr id="540" name="Shape 54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a:spcBef>
                <a:spcPts val="0"/>
              </a:spcBef>
              <a:buNone/>
            </a:pPr>
            <a:endParaRPr/>
          </a:p>
        </p:txBody>
      </p:sp>
      <p:pic>
        <p:nvPicPr>
          <p:cNvPr id="541" name="Shape 541"/>
          <p:cNvPicPr preferRelativeResize="0"/>
          <p:nvPr/>
        </p:nvPicPr>
        <p:blipFill>
          <a:blip r:embed="rId3">
            <a:alphaModFix/>
          </a:blip>
          <a:stretch>
            <a:fillRect/>
          </a:stretch>
        </p:blipFill>
        <p:spPr>
          <a:xfrm>
            <a:off x="0" y="5710"/>
            <a:ext cx="9144001" cy="6846579"/>
          </a:xfrm>
          <a:prstGeom prst="rect">
            <a:avLst/>
          </a:prstGeom>
          <a:noFill/>
          <a:ln>
            <a:noFill/>
          </a:ln>
        </p:spPr>
      </p:pic>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47" name="Shape 547"/>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Step 1</a:t>
            </a:r>
          </a:p>
          <a:p>
            <a:pPr marL="914400" lvl="1" indent="-381000" rtl="0">
              <a:spcBef>
                <a:spcPts val="0"/>
              </a:spcBef>
              <a:buClr>
                <a:schemeClr val="dk1"/>
              </a:buClr>
              <a:buSzPct val="80000"/>
              <a:buFont typeface="Courier New"/>
              <a:buChar char="o"/>
            </a:pPr>
            <a:r>
              <a:rPr lang="en"/>
              <a:t>0x4113 - Game Data</a:t>
            </a:r>
          </a:p>
          <a:p>
            <a:pPr marL="914400" lvl="1" indent="-381000" rtl="0">
              <a:spcBef>
                <a:spcPts val="0"/>
              </a:spcBef>
              <a:buClr>
                <a:schemeClr val="dk1"/>
              </a:buClr>
              <a:buSzPct val="80000"/>
              <a:buFont typeface="Courier New"/>
              <a:buChar char="o"/>
            </a:pPr>
            <a:r>
              <a:rPr lang="en"/>
              <a:t>Same request is made for ‘Host Information’</a:t>
            </a:r>
          </a:p>
          <a:p>
            <a:pPr marL="1371600" lvl="2" indent="-381000">
              <a:spcBef>
                <a:spcPts val="0"/>
              </a:spcBef>
              <a:buClr>
                <a:schemeClr val="dk1"/>
              </a:buClr>
              <a:buSzPct val="80000"/>
              <a:buFont typeface="Wingdings"/>
              <a:buChar char="§"/>
            </a:pPr>
            <a:r>
              <a:rPr lang="en"/>
              <a:t>Used Host Information to determine response</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Shape 552"/>
          <p:cNvPicPr preferRelativeResize="0"/>
          <p:nvPr/>
        </p:nvPicPr>
        <p:blipFill>
          <a:blip r:embed="rId3">
            <a:alphaModFix/>
          </a:blip>
          <a:stretch>
            <a:fillRect/>
          </a:stretch>
        </p:blipFill>
        <p:spPr>
          <a:xfrm>
            <a:off x="2179" y="0"/>
            <a:ext cx="9139641" cy="6857999"/>
          </a:xfrm>
          <a:prstGeom prst="rect">
            <a:avLst/>
          </a:prstGeom>
          <a:noFill/>
          <a:ln>
            <a:noFill/>
          </a:ln>
        </p:spPr>
      </p:pic>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58" name="Shape 55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Step 2</a:t>
            </a:r>
          </a:p>
          <a:p>
            <a:pPr marL="914400" lvl="1" indent="-381000" rtl="0">
              <a:spcBef>
                <a:spcPts val="0"/>
              </a:spcBef>
              <a:buClr>
                <a:schemeClr val="dk1"/>
              </a:buClr>
              <a:buSzPct val="80000"/>
              <a:buFont typeface="Courier New"/>
              <a:buChar char="o"/>
            </a:pPr>
            <a:r>
              <a:rPr lang="en"/>
              <a:t>0x4102 - Player Stats</a:t>
            </a:r>
          </a:p>
          <a:p>
            <a:pPr marL="1371600" lvl="2" indent="-381000">
              <a:spcBef>
                <a:spcPts val="0"/>
              </a:spcBef>
              <a:buClr>
                <a:schemeClr val="dk1"/>
              </a:buClr>
              <a:buSzPct val="80000"/>
              <a:buFont typeface="Wingdings"/>
              <a:buChar char="§"/>
            </a:pPr>
            <a:r>
              <a:rPr lang="en"/>
              <a:t>Requests information about the host’s ingame stats</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Shape 56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Join Game</a:t>
            </a:r>
          </a:p>
        </p:txBody>
      </p:sp>
      <p:sp>
        <p:nvSpPr>
          <p:cNvPr id="564" name="Shape 564"/>
          <p:cNvSpPr txBox="1">
            <a:spLocks noGrp="1"/>
          </p:cNvSpPr>
          <p:nvPr>
            <p:ph type="body" idx="1"/>
          </p:nvPr>
        </p:nvSpPr>
        <p:spPr>
          <a:xfrm>
            <a:off x="457200" y="1510525"/>
            <a:ext cx="8229600" cy="2074199"/>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Static Analysis</a:t>
            </a:r>
          </a:p>
          <a:p>
            <a:pPr marL="914400" lvl="1" indent="-381000" rtl="0">
              <a:spcBef>
                <a:spcPts val="0"/>
              </a:spcBef>
              <a:buClr>
                <a:schemeClr val="dk1"/>
              </a:buClr>
              <a:buSzPct val="80000"/>
              <a:buFont typeface="Courier New"/>
              <a:buChar char="o"/>
            </a:pPr>
            <a:r>
              <a:rPr lang="en"/>
              <a:t>ELF is packed</a:t>
            </a:r>
          </a:p>
          <a:p>
            <a:pPr marL="914400" lvl="1" indent="-381000" rtl="0">
              <a:spcBef>
                <a:spcPts val="0"/>
              </a:spcBef>
              <a:buClr>
                <a:schemeClr val="dk1"/>
              </a:buClr>
              <a:buSzPct val="80000"/>
              <a:buFont typeface="Courier New"/>
              <a:buChar char="o"/>
            </a:pPr>
            <a:r>
              <a:rPr lang="en"/>
              <a:t>No official debugging functionality</a:t>
            </a:r>
          </a:p>
          <a:p>
            <a:pPr marL="1371600" lvl="2" indent="-381000" rtl="0">
              <a:spcBef>
                <a:spcPts val="0"/>
              </a:spcBef>
              <a:buClr>
                <a:schemeClr val="dk1"/>
              </a:buClr>
              <a:buSzPct val="80000"/>
              <a:buFont typeface="Wingdings"/>
              <a:buChar char="§"/>
            </a:pPr>
            <a:r>
              <a:rPr lang="en"/>
              <a:t>Emulator memory dump</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ctrTitle"/>
          </p:nvPr>
        </p:nvSpPr>
        <p:spPr>
          <a:xfrm>
            <a:off x="685800" y="2111123"/>
            <a:ext cx="7772400" cy="1546500"/>
          </a:xfrm>
          <a:prstGeom prst="rect">
            <a:avLst/>
          </a:prstGeom>
        </p:spPr>
        <p:txBody>
          <a:bodyPr lIns="91425" tIns="91425" rIns="91425" bIns="91425" anchor="b" anchorCtr="0">
            <a:noAutofit/>
          </a:bodyPr>
          <a:lstStyle/>
          <a:p>
            <a:pPr lvl="0" rtl="0">
              <a:spcBef>
                <a:spcPts val="0"/>
              </a:spcBef>
              <a:buNone/>
            </a:pPr>
            <a:r>
              <a:rPr lang="en"/>
              <a:t>Traffic Redirection</a:t>
            </a:r>
          </a:p>
        </p:txBody>
      </p:sp>
    </p:spTree>
  </p:cSld>
  <p:clrMapOvr>
    <a:masterClrMapping/>
  </p:clrMapOvr>
  <p:transition spd="slow">
    <p:cu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70" name="Shape 57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Finding the code path</a:t>
            </a:r>
          </a:p>
          <a:p>
            <a:pPr marL="914400" lvl="1" indent="-381000" rtl="0">
              <a:spcBef>
                <a:spcPts val="0"/>
              </a:spcBef>
              <a:buClr>
                <a:schemeClr val="dk1"/>
              </a:buClr>
              <a:buSzPct val="80000"/>
              <a:buFont typeface="Courier New"/>
              <a:buChar char="o"/>
            </a:pPr>
            <a:r>
              <a:rPr lang="en"/>
              <a:t>Nearby strings</a:t>
            </a:r>
          </a:p>
          <a:p>
            <a:pPr marL="1371600" lvl="2" indent="-381000" rtl="0">
              <a:spcBef>
                <a:spcPts val="0"/>
              </a:spcBef>
              <a:buClr>
                <a:schemeClr val="dk1"/>
              </a:buClr>
              <a:buSzPct val="80000"/>
              <a:buFont typeface="Wingdings"/>
              <a:buChar char="§"/>
            </a:pPr>
            <a:r>
              <a:rPr lang="en"/>
              <a:t>None</a:t>
            </a:r>
          </a:p>
          <a:p>
            <a:pPr marL="914400" lvl="1" indent="-381000" rtl="0">
              <a:spcBef>
                <a:spcPts val="0"/>
              </a:spcBef>
              <a:buClr>
                <a:schemeClr val="dk1"/>
              </a:buClr>
              <a:buSzPct val="80000"/>
              <a:buFont typeface="Courier New"/>
              <a:buChar char="o"/>
            </a:pPr>
            <a:r>
              <a:rPr lang="en"/>
              <a:t>Magic Numbers</a:t>
            </a:r>
          </a:p>
          <a:p>
            <a:pPr marL="1371600" lvl="2" indent="-381000" rtl="0">
              <a:spcBef>
                <a:spcPts val="0"/>
              </a:spcBef>
              <a:buClr>
                <a:schemeClr val="dk1"/>
              </a:buClr>
              <a:buSzPct val="80000"/>
              <a:buFont typeface="Wingdings"/>
              <a:buChar char="§"/>
            </a:pPr>
            <a:r>
              <a:rPr lang="en"/>
              <a:t>0x4103</a:t>
            </a:r>
          </a:p>
          <a:p>
            <a:pPr marL="1371600" lvl="2" indent="-381000">
              <a:spcBef>
                <a:spcPts val="0"/>
              </a:spcBef>
              <a:buClr>
                <a:schemeClr val="dk1"/>
              </a:buClr>
              <a:buSzPct val="80000"/>
              <a:buFont typeface="Wingdings"/>
              <a:buChar char="§"/>
            </a:pPr>
            <a:r>
              <a:rPr lang="en"/>
              <a:t>XOR Code</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Shape 575"/>
          <p:cNvPicPr preferRelativeResize="0"/>
          <p:nvPr/>
        </p:nvPicPr>
        <p:blipFill>
          <a:blip r:embed="rId3">
            <a:alphaModFix/>
          </a:blip>
          <a:stretch>
            <a:fillRect/>
          </a:stretch>
        </p:blipFill>
        <p:spPr>
          <a:xfrm>
            <a:off x="245400" y="2071625"/>
            <a:ext cx="8653200" cy="2898300"/>
          </a:xfrm>
          <a:prstGeom prst="rect">
            <a:avLst/>
          </a:prstGeom>
          <a:noFill/>
          <a:ln>
            <a:noFill/>
          </a:ln>
        </p:spPr>
      </p:pic>
      <p:sp>
        <p:nvSpPr>
          <p:cNvPr id="576" name="Shape 576"/>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77" name="Shape 577"/>
          <p:cNvSpPr/>
          <p:nvPr/>
        </p:nvSpPr>
        <p:spPr>
          <a:xfrm>
            <a:off x="7053900" y="3468700"/>
            <a:ext cx="1005299" cy="3764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8" name="Shape 578"/>
          <p:cNvSpPr/>
          <p:nvPr/>
        </p:nvSpPr>
        <p:spPr>
          <a:xfrm>
            <a:off x="6719900" y="2846425"/>
            <a:ext cx="923999" cy="2267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79" name="Shape 579"/>
          <p:cNvSpPr/>
          <p:nvPr/>
        </p:nvSpPr>
        <p:spPr>
          <a:xfrm>
            <a:off x="7053900" y="2139550"/>
            <a:ext cx="923999" cy="3113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580" name="Shape 580"/>
          <p:cNvSpPr/>
          <p:nvPr/>
        </p:nvSpPr>
        <p:spPr>
          <a:xfrm>
            <a:off x="4109675" y="4597400"/>
            <a:ext cx="2830799" cy="3113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
                                        <p:tgtEl>
                                          <p:spTgt spid="577"/>
                                        </p:tgtEl>
                                      </p:cBhvr>
                                    </p:animEffect>
                                    <p:set>
                                      <p:cBhvr>
                                        <p:cTn id="7" dur="1" fill="hold">
                                          <p:stCondLst>
                                            <p:cond delay="0"/>
                                          </p:stCondLst>
                                        </p:cTn>
                                        <p:tgtEl>
                                          <p:spTgt spid="57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
                                        <p:tgtEl>
                                          <p:spTgt spid="579"/>
                                        </p:tgtEl>
                                      </p:cBhvr>
                                    </p:animEffect>
                                    <p:set>
                                      <p:cBhvr>
                                        <p:cTn id="10" dur="1" fill="hold">
                                          <p:stCondLst>
                                            <p:cond delay="0"/>
                                          </p:stCondLst>
                                        </p:cTn>
                                        <p:tgtEl>
                                          <p:spTgt spid="57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
                                        <p:tgtEl>
                                          <p:spTgt spid="578"/>
                                        </p:tgtEl>
                                      </p:cBhvr>
                                    </p:animEffect>
                                    <p:set>
                                      <p:cBhvr>
                                        <p:cTn id="13" dur="1" fill="hold">
                                          <p:stCondLst>
                                            <p:cond delay="0"/>
                                          </p:stCondLst>
                                        </p:cTn>
                                        <p:tgtEl>
                                          <p:spTgt spid="57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580"/>
                                        </p:tgtEl>
                                        <p:attrNameLst>
                                          <p:attrName>style.visibility</p:attrName>
                                        </p:attrNameLst>
                                      </p:cBhvr>
                                      <p:to>
                                        <p:strVal val="visible"/>
                                      </p:to>
                                    </p:set>
                                    <p:animEffect transition="in" filter="fade">
                                      <p:cBhvr>
                                        <p:cTn id="16" dur="1"/>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Join Game</a:t>
            </a:r>
          </a:p>
        </p:txBody>
      </p:sp>
      <p:sp>
        <p:nvSpPr>
          <p:cNvPr id="586" name="Shape 586"/>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Function has several calls of the form</a:t>
            </a:r>
          </a:p>
          <a:p>
            <a:pPr marL="914400" lvl="1" indent="-381000" rtl="0">
              <a:spcBef>
                <a:spcPts val="0"/>
              </a:spcBef>
              <a:buClr>
                <a:schemeClr val="dk1"/>
              </a:buClr>
              <a:buSzPct val="80000"/>
              <a:buFont typeface="Courier New"/>
              <a:buChar char="o"/>
            </a:pPr>
            <a:r>
              <a:rPr lang="en"/>
              <a:t>jal -- function call</a:t>
            </a:r>
          </a:p>
          <a:p>
            <a:pPr marL="914400" lvl="1" indent="-381000" rtl="0">
              <a:spcBef>
                <a:spcPts val="0"/>
              </a:spcBef>
              <a:buClr>
                <a:schemeClr val="dk1"/>
              </a:buClr>
              <a:buSzPct val="80000"/>
              <a:buFont typeface="Courier New"/>
              <a:buChar char="o"/>
            </a:pPr>
            <a:r>
              <a:rPr lang="en"/>
              <a:t>bne v0 0 -- branch if return not 0</a:t>
            </a:r>
          </a:p>
          <a:p>
            <a:pPr marL="1371600" lvl="2" indent="-381000" rtl="0">
              <a:spcBef>
                <a:spcPts val="0"/>
              </a:spcBef>
              <a:buClr>
                <a:schemeClr val="dk1"/>
              </a:buClr>
              <a:buSzPct val="80000"/>
              <a:buFont typeface="Wingdings"/>
              <a:buChar char="§"/>
            </a:pPr>
            <a:r>
              <a:rPr lang="en"/>
              <a:t>Repeat about 15 times</a:t>
            </a:r>
          </a:p>
          <a:p>
            <a:pPr marL="0" lvl="0" indent="0" rtl="0">
              <a:spcBef>
                <a:spcPts val="0"/>
              </a:spcBef>
              <a:buNone/>
            </a:pPr>
            <a:endParaRP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92" name="Shape 592"/>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Two Options</a:t>
            </a:r>
          </a:p>
          <a:p>
            <a:pPr marL="914400" lvl="1" indent="-381000" rtl="0">
              <a:spcBef>
                <a:spcPts val="0"/>
              </a:spcBef>
              <a:buClr>
                <a:schemeClr val="dk1"/>
              </a:buClr>
              <a:buSzPct val="80000"/>
              <a:buFont typeface="Courier New"/>
              <a:buChar char="o"/>
            </a:pPr>
            <a:r>
              <a:rPr lang="en"/>
              <a:t>Follow code path and determine where it fails</a:t>
            </a:r>
          </a:p>
          <a:p>
            <a:pPr marL="1371600" lvl="2" indent="-381000" rtl="0">
              <a:spcBef>
                <a:spcPts val="0"/>
              </a:spcBef>
              <a:buClr>
                <a:schemeClr val="dk1"/>
              </a:buClr>
              <a:buSzPct val="80000"/>
              <a:buFont typeface="Wingdings"/>
              <a:buChar char="§"/>
            </a:pPr>
            <a:r>
              <a:rPr lang="en"/>
              <a:t>NOP the check (Patch)</a:t>
            </a:r>
          </a:p>
          <a:p>
            <a:pPr marL="1371600" lvl="2" indent="-381000" rtl="0">
              <a:spcBef>
                <a:spcPts val="0"/>
              </a:spcBef>
              <a:buClr>
                <a:schemeClr val="dk1"/>
              </a:buClr>
              <a:buSzPct val="80000"/>
              <a:buFont typeface="Wingdings"/>
              <a:buChar char="§"/>
            </a:pPr>
            <a:r>
              <a:rPr lang="en"/>
              <a:t>Determine what data would make it pass</a:t>
            </a:r>
          </a:p>
          <a:p>
            <a:pPr marL="457200" lvl="0" indent="-419100" rtl="0">
              <a:spcBef>
                <a:spcPts val="0"/>
              </a:spcBef>
              <a:buClr>
                <a:schemeClr val="dk1"/>
              </a:buClr>
              <a:buSzPct val="100000"/>
              <a:buFont typeface="Arial"/>
              <a:buChar char="●"/>
            </a:pPr>
            <a:r>
              <a:rPr lang="en"/>
              <a:t>Complicated payloads</a:t>
            </a:r>
          </a:p>
          <a:p>
            <a:pPr marL="914400" lvl="1" indent="-381000" rtl="0">
              <a:spcBef>
                <a:spcPts val="0"/>
              </a:spcBef>
              <a:buClr>
                <a:schemeClr val="dk1"/>
              </a:buClr>
              <a:buSzPct val="80000"/>
              <a:buFont typeface="Courier New"/>
              <a:buChar char="o"/>
            </a:pPr>
            <a:r>
              <a:rPr lang="en"/>
              <a:t>Expects data for 0x4104 and 0x4105</a:t>
            </a:r>
          </a:p>
          <a:p>
            <a:pPr marL="457200" lvl="0" indent="-419100" rtl="0">
              <a:spcBef>
                <a:spcPts val="0"/>
              </a:spcBef>
              <a:buClr>
                <a:schemeClr val="dk1"/>
              </a:buClr>
              <a:buSzPct val="100000"/>
              <a:buFont typeface="Arial"/>
              <a:buChar char="●"/>
            </a:pPr>
            <a:r>
              <a:rPr lang="en"/>
              <a:t>Ultimately patched</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598" name="Shape 598"/>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3000"/>
              <a:t>Past Requests</a:t>
            </a:r>
          </a:p>
          <a:p>
            <a:pPr marL="914400" lvl="1" indent="-381000" rtl="0">
              <a:spcBef>
                <a:spcPts val="0"/>
              </a:spcBef>
              <a:buClr>
                <a:schemeClr val="dk1"/>
              </a:buClr>
              <a:buSzPct val="80000"/>
              <a:buFont typeface="Courier New"/>
              <a:buChar char="o"/>
            </a:pPr>
            <a:r>
              <a:rPr lang="en"/>
              <a:t>Game Information</a:t>
            </a:r>
          </a:p>
          <a:p>
            <a:pPr marL="914400" lvl="1" indent="-381000" rtl="0">
              <a:spcBef>
                <a:spcPts val="0"/>
              </a:spcBef>
              <a:buClr>
                <a:schemeClr val="dk1"/>
              </a:buClr>
              <a:buSzPct val="80000"/>
              <a:buFont typeface="Courier New"/>
              <a:buChar char="o"/>
            </a:pPr>
            <a:r>
              <a:rPr lang="en"/>
              <a:t>Player Information</a:t>
            </a:r>
          </a:p>
          <a:p>
            <a:pPr marL="914400" lvl="1" indent="-381000" rtl="0">
              <a:spcBef>
                <a:spcPts val="0"/>
              </a:spcBef>
              <a:buClr>
                <a:schemeClr val="dk1"/>
              </a:buClr>
              <a:buSzPct val="80000"/>
              <a:buFont typeface="Courier New"/>
              <a:buChar char="o"/>
            </a:pPr>
            <a:r>
              <a:rPr lang="en"/>
              <a:t>Host Stats -- patched</a:t>
            </a:r>
          </a:p>
          <a:p>
            <a:pPr marL="914400" lvl="1" indent="-381000" rtl="0">
              <a:spcBef>
                <a:spcPts val="0"/>
              </a:spcBef>
              <a:buClr>
                <a:schemeClr val="dk1"/>
              </a:buClr>
              <a:buSzPct val="80000"/>
              <a:buFont typeface="Courier New"/>
              <a:buChar char="o"/>
            </a:pPr>
            <a:r>
              <a:rPr lang="en"/>
              <a:t>now 0x4320?</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Join Game</a:t>
            </a:r>
          </a:p>
        </p:txBody>
      </p:sp>
      <p:sp>
        <p:nvSpPr>
          <p:cNvPr id="604" name="Shape 604"/>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External Resources</a:t>
            </a:r>
          </a:p>
          <a:p>
            <a:pPr marL="914400" lvl="1" indent="-381000" rtl="0">
              <a:spcBef>
                <a:spcPts val="0"/>
              </a:spcBef>
              <a:buClr>
                <a:schemeClr val="dk1"/>
              </a:buClr>
              <a:buSzPct val="80000"/>
              <a:buFont typeface="Courier New"/>
              <a:buChar char="o"/>
            </a:pPr>
            <a:r>
              <a:rPr lang="en"/>
              <a:t>Google is your friend</a:t>
            </a:r>
          </a:p>
          <a:p>
            <a:pPr marL="914400" lvl="1" indent="-381000" rtl="0">
              <a:spcBef>
                <a:spcPts val="0"/>
              </a:spcBef>
              <a:buClr>
                <a:schemeClr val="dk1"/>
              </a:buClr>
              <a:buSzPct val="80000"/>
              <a:buFont typeface="Courier New"/>
              <a:buChar char="o"/>
            </a:pPr>
            <a:r>
              <a:rPr lang="en"/>
              <a:t>Other online games</a:t>
            </a:r>
          </a:p>
          <a:p>
            <a:pPr marL="1371600" lvl="2" indent="-381000" rtl="0">
              <a:spcBef>
                <a:spcPts val="0"/>
              </a:spcBef>
              <a:buClr>
                <a:schemeClr val="dk1"/>
              </a:buClr>
              <a:buSzPct val="80000"/>
              <a:buFont typeface="Wingdings"/>
              <a:buChar char="§"/>
            </a:pPr>
            <a:r>
              <a:rPr lang="en"/>
              <a:t>Pro Evolution Soccer</a:t>
            </a:r>
          </a:p>
          <a:p>
            <a:pPr marL="1371600" lvl="2" indent="-381000" rtl="0">
              <a:spcBef>
                <a:spcPts val="0"/>
              </a:spcBef>
              <a:buClr>
                <a:schemeClr val="dk1"/>
              </a:buClr>
              <a:buSzPct val="80000"/>
              <a:buFont typeface="Wingdings"/>
              <a:buChar char="§"/>
            </a:pPr>
            <a:r>
              <a:rPr lang="en"/>
              <a:t>Metal Gear Online 2</a:t>
            </a:r>
          </a:p>
          <a:p>
            <a:pPr marL="1828800" lvl="3" indent="-342900" rtl="0">
              <a:spcBef>
                <a:spcPts val="0"/>
              </a:spcBef>
              <a:buClr>
                <a:schemeClr val="dk1"/>
              </a:buClr>
              <a:buSzPct val="60000"/>
              <a:buFont typeface="Arial"/>
              <a:buChar char="●"/>
            </a:pPr>
            <a:r>
              <a:rPr lang="en"/>
              <a:t>Had this particular packet</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Join Game</a:t>
            </a:r>
          </a:p>
        </p:txBody>
      </p:sp>
      <p:sp>
        <p:nvSpPr>
          <p:cNvPr id="610" name="Shape 610"/>
          <p:cNvSpPr txBox="1">
            <a:spLocks noGrp="1"/>
          </p:cNvSpPr>
          <p:nvPr>
            <p:ph type="body" idx="1"/>
          </p:nvPr>
        </p:nvSpPr>
        <p:spPr>
          <a:xfrm>
            <a:off x="457200" y="1600200"/>
            <a:ext cx="8229600" cy="49677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Client sends data over UDP to Host</a:t>
            </a:r>
          </a:p>
          <a:p>
            <a:pPr marL="457200" lvl="0" indent="-419100">
              <a:spcBef>
                <a:spcPts val="0"/>
              </a:spcBef>
              <a:buClr>
                <a:schemeClr val="dk1"/>
              </a:buClr>
              <a:buSzPct val="100000"/>
              <a:buFont typeface="Arial"/>
              <a:buChar char="●"/>
            </a:pPr>
            <a:r>
              <a:rPr lang="en"/>
              <a:t>Unexpectedly host sends 0x4340</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Shape 615"/>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a:spcBef>
                <a:spcPts val="0"/>
              </a:spcBef>
              <a:buNone/>
            </a:pPr>
            <a:r>
              <a:rPr lang="en"/>
              <a:t>0x4340</a:t>
            </a:r>
          </a:p>
        </p:txBody>
      </p:sp>
      <p:sp>
        <p:nvSpPr>
          <p:cNvPr id="616" name="Shape 616"/>
          <p:cNvSpPr txBox="1">
            <a:spLocks noGrp="1"/>
          </p:cNvSpPr>
          <p:nvPr>
            <p:ph type="body" idx="1"/>
          </p:nvPr>
        </p:nvSpPr>
        <p:spPr>
          <a:xfrm>
            <a:off x="457200" y="1600200"/>
            <a:ext cx="8229600" cy="2636100"/>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No error message </a:t>
            </a:r>
          </a:p>
          <a:p>
            <a:pPr marL="914400" lvl="1" indent="-381000" rtl="0">
              <a:spcBef>
                <a:spcPts val="0"/>
              </a:spcBef>
              <a:buClr>
                <a:schemeClr val="dk1"/>
              </a:buClr>
              <a:buSzPct val="80000"/>
              <a:buFont typeface="Courier New"/>
              <a:buChar char="o"/>
            </a:pPr>
            <a:r>
              <a:rPr lang="en"/>
              <a:t>Host stops responding to client UDP</a:t>
            </a:r>
          </a:p>
          <a:p>
            <a:pPr marL="457200" lvl="0" indent="-419100" rtl="0">
              <a:spcBef>
                <a:spcPts val="0"/>
              </a:spcBef>
              <a:buClr>
                <a:schemeClr val="dk1"/>
              </a:buClr>
              <a:buSzPct val="100000"/>
              <a:buFont typeface="Arial"/>
              <a:buChar char="●"/>
            </a:pPr>
            <a:r>
              <a:rPr lang="en"/>
              <a:t>Request Payload</a:t>
            </a:r>
          </a:p>
          <a:p>
            <a:pPr marL="914400" lvl="1" indent="-381000" rtl="0">
              <a:spcBef>
                <a:spcPts val="0"/>
              </a:spcBef>
              <a:buClr>
                <a:schemeClr val="dk1"/>
              </a:buClr>
              <a:buSzPct val="80000"/>
              <a:buFont typeface="Courier New"/>
              <a:buChar char="o"/>
            </a:pPr>
            <a:r>
              <a:rPr lang="en"/>
              <a:t>Joining Player Id</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Shape 621"/>
          <p:cNvPicPr preferRelativeResize="0"/>
          <p:nvPr/>
        </p:nvPicPr>
        <p:blipFill>
          <a:blip r:embed="rId3">
            <a:alphaModFix/>
          </a:blip>
          <a:stretch>
            <a:fillRect/>
          </a:stretch>
        </p:blipFill>
        <p:spPr>
          <a:xfrm>
            <a:off x="320412" y="3069250"/>
            <a:ext cx="8503174" cy="719500"/>
          </a:xfrm>
          <a:prstGeom prst="rect">
            <a:avLst/>
          </a:prstGeom>
          <a:noFill/>
          <a:ln>
            <a:noFill/>
          </a:ln>
        </p:spPr>
      </p:pic>
      <p:sp>
        <p:nvSpPr>
          <p:cNvPr id="622" name="Shape 622"/>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0x4340</a:t>
            </a:r>
          </a:p>
        </p:txBody>
      </p:sp>
      <p:sp>
        <p:nvSpPr>
          <p:cNvPr id="623" name="Shape 623"/>
          <p:cNvSpPr/>
          <p:nvPr/>
        </p:nvSpPr>
        <p:spPr>
          <a:xfrm>
            <a:off x="7451050" y="3069250"/>
            <a:ext cx="887400" cy="369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24" name="Shape 624"/>
          <p:cNvSpPr/>
          <p:nvPr/>
        </p:nvSpPr>
        <p:spPr>
          <a:xfrm>
            <a:off x="4290100" y="3419150"/>
            <a:ext cx="4396499" cy="369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pic>
        <p:nvPicPr>
          <p:cNvPr id="629" name="Shape 629"/>
          <p:cNvPicPr preferRelativeResize="0"/>
          <p:nvPr/>
        </p:nvPicPr>
        <p:blipFill>
          <a:blip r:embed="rId3">
            <a:alphaModFix/>
          </a:blip>
          <a:stretch>
            <a:fillRect/>
          </a:stretch>
        </p:blipFill>
        <p:spPr>
          <a:xfrm>
            <a:off x="345212" y="3023037"/>
            <a:ext cx="8453574" cy="811924"/>
          </a:xfrm>
          <a:prstGeom prst="rect">
            <a:avLst/>
          </a:prstGeom>
          <a:noFill/>
          <a:ln>
            <a:noFill/>
          </a:ln>
        </p:spPr>
      </p:pic>
      <p:sp>
        <p:nvSpPr>
          <p:cNvPr id="630" name="Shape 630"/>
          <p:cNvSpPr txBox="1">
            <a:spLocks noGrp="1"/>
          </p:cNvSpPr>
          <p:nvPr>
            <p:ph type="title"/>
          </p:nvPr>
        </p:nvSpPr>
        <p:spPr>
          <a:xfrm>
            <a:off x="457200" y="274637"/>
            <a:ext cx="8229600" cy="1143299"/>
          </a:xfrm>
          <a:prstGeom prst="rect">
            <a:avLst/>
          </a:prstGeom>
        </p:spPr>
        <p:txBody>
          <a:bodyPr lIns="91425" tIns="91425" rIns="91425" bIns="91425" anchor="b" anchorCtr="0">
            <a:noAutofit/>
          </a:bodyPr>
          <a:lstStyle/>
          <a:p>
            <a:pPr lvl="0" rtl="0">
              <a:spcBef>
                <a:spcPts val="0"/>
              </a:spcBef>
              <a:buNone/>
            </a:pPr>
            <a:r>
              <a:rPr lang="en"/>
              <a:t>0x4340</a:t>
            </a:r>
          </a:p>
        </p:txBody>
      </p:sp>
      <p:sp>
        <p:nvSpPr>
          <p:cNvPr id="631" name="Shape 631"/>
          <p:cNvSpPr/>
          <p:nvPr/>
        </p:nvSpPr>
        <p:spPr>
          <a:xfrm>
            <a:off x="4733725" y="3030025"/>
            <a:ext cx="3327299" cy="369599"/>
          </a:xfrm>
          <a:prstGeom prst="rect">
            <a:avLst/>
          </a:prstGeom>
          <a:noFill/>
          <a:ln w="19050" cap="flat">
            <a:solidFill>
              <a:srgbClr val="FF00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3158</Words>
  <Application>Microsoft Office PowerPoint</Application>
  <PresentationFormat>On-screen Show (4:3)</PresentationFormat>
  <Paragraphs>544</Paragraphs>
  <Slides>108</Slides>
  <Notes>108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108</vt:i4>
      </vt:variant>
    </vt:vector>
  </HeadingPairs>
  <TitlesOfParts>
    <vt:vector size="114" baseType="lpstr">
      <vt:lpstr>Aldrich</vt:lpstr>
      <vt:lpstr>Arial</vt:lpstr>
      <vt:lpstr>Courier New</vt:lpstr>
      <vt:lpstr>Droid Serif</vt:lpstr>
      <vt:lpstr>Wingdings</vt:lpstr>
      <vt:lpstr>simple-light</vt:lpstr>
      <vt:lpstr>What is MGO?</vt:lpstr>
      <vt:lpstr>Cyber Necromancy:</vt:lpstr>
      <vt:lpstr>PowerPoint Presentation</vt:lpstr>
      <vt:lpstr>PowerPoint Presentation</vt:lpstr>
      <vt:lpstr>Warning</vt:lpstr>
      <vt:lpstr>The Project</vt:lpstr>
      <vt:lpstr>Problems</vt:lpstr>
      <vt:lpstr>High-level Overview</vt:lpstr>
      <vt:lpstr>Traffic Redirection</vt:lpstr>
      <vt:lpstr>Traffic Redirection</vt:lpstr>
      <vt:lpstr>Walkthrough</vt:lpstr>
      <vt:lpstr>STUN Protocol</vt:lpstr>
      <vt:lpstr>Dynamic Network Authentication</vt:lpstr>
      <vt:lpstr>Dynamic Network Authentication</vt:lpstr>
      <vt:lpstr>Dynamic Network Authentication</vt:lpstr>
      <vt:lpstr>“Cheats”</vt:lpstr>
      <vt:lpstr>“Cheats”</vt:lpstr>
      <vt:lpstr>PlayStation Network (PSN)</vt:lpstr>
      <vt:lpstr>PlayStation Network (PSN)</vt:lpstr>
      <vt:lpstr>PlayStation Network (PSN)</vt:lpstr>
      <vt:lpstr>PlayStation Network (PSN)</vt:lpstr>
      <vt:lpstr>PlayStation Network (PSN)</vt:lpstr>
      <vt:lpstr>Patching the PS3</vt:lpstr>
      <vt:lpstr>HTTP API</vt:lpstr>
      <vt:lpstr>HTTP API</vt:lpstr>
      <vt:lpstr>HTTP API</vt:lpstr>
      <vt:lpstr>HTTP API (SSL)</vt:lpstr>
      <vt:lpstr>Reversing the Protocol</vt:lpstr>
      <vt:lpstr>Reversing the Protocol</vt:lpstr>
      <vt:lpstr>Client Packets</vt:lpstr>
      <vt:lpstr>Client Packets</vt:lpstr>
      <vt:lpstr>PowerPoint Presentation</vt:lpstr>
      <vt:lpstr>PowerPoint Presentation</vt:lpstr>
      <vt:lpstr>PowerPoint Presentation</vt:lpstr>
      <vt:lpstr>Reversing the Protocol</vt:lpstr>
      <vt:lpstr>And it’s XOR…</vt:lpstr>
      <vt:lpstr>PowerPoint Presentation</vt:lpstr>
      <vt:lpstr>PowerPoint Presentation</vt:lpstr>
      <vt:lpstr>Reversing the Protocol</vt:lpstr>
      <vt:lpstr>Reversing the Protocol</vt:lpstr>
      <vt:lpstr>Response Payloads</vt:lpstr>
      <vt:lpstr>The Ideal Way</vt:lpstr>
      <vt:lpstr>PowerPoint Presentation</vt:lpstr>
      <vt:lpstr>PowerPoint Presentation</vt:lpstr>
      <vt:lpstr>PowerPoint Presentation</vt:lpstr>
      <vt:lpstr>Experimentation</vt:lpstr>
      <vt:lpstr>PowerPoint Presentation</vt:lpstr>
      <vt:lpstr>That was easy</vt:lpstr>
      <vt:lpstr>The Harder Way</vt:lpstr>
      <vt:lpstr>Determining the Payloads</vt:lpstr>
      <vt:lpstr>Determining the Payloads</vt:lpstr>
      <vt:lpstr>Determining the Payloads</vt:lpstr>
      <vt:lpstr>Determining the Payloads</vt:lpstr>
      <vt:lpstr>Determining the Payloads</vt:lpstr>
      <vt:lpstr>Determining the Payloads</vt:lpstr>
      <vt:lpstr>User Settings</vt:lpstr>
      <vt:lpstr>PowerPoint Presentation</vt:lpstr>
      <vt:lpstr>PowerPoint Presentation</vt:lpstr>
      <vt:lpstr>PowerPoint Presentation</vt:lpstr>
      <vt:lpstr>PowerPoint Presentation</vt:lpstr>
      <vt:lpstr>Exploring Items</vt:lpstr>
      <vt:lpstr>Exploring Items</vt:lpstr>
      <vt:lpstr>Exploring Items</vt:lpstr>
      <vt:lpstr>Exploring Items</vt:lpstr>
      <vt:lpstr>Exploring Items</vt:lpstr>
      <vt:lpstr>Exploring Items</vt:lpstr>
      <vt:lpstr>Exploring Items</vt:lpstr>
      <vt:lpstr>Exploring Items</vt:lpstr>
      <vt:lpstr>User Settings</vt:lpstr>
      <vt:lpstr>Complex Payloads</vt:lpstr>
      <vt:lpstr>Friends List</vt:lpstr>
      <vt:lpstr>PowerPoint Presentation</vt:lpstr>
      <vt:lpstr>Friends List</vt:lpstr>
      <vt:lpstr>Friends List</vt:lpstr>
      <vt:lpstr>PowerPoint Presentation</vt:lpstr>
      <vt:lpstr>Friends List</vt:lpstr>
      <vt:lpstr>PowerPoint Presentation</vt:lpstr>
      <vt:lpstr>PowerPoint Presentation</vt:lpstr>
      <vt:lpstr>Friends List</vt:lpstr>
      <vt:lpstr>Friends List</vt:lpstr>
      <vt:lpstr>PowerPoint Presentation</vt:lpstr>
      <vt:lpstr>Friends List</vt:lpstr>
      <vt:lpstr>Friends List</vt:lpstr>
      <vt:lpstr>Join Game</vt:lpstr>
      <vt:lpstr>PowerPoint Presentation</vt:lpstr>
      <vt:lpstr>Join Game</vt:lpstr>
      <vt:lpstr>PowerPoint Presentation</vt:lpstr>
      <vt:lpstr>Join Game</vt:lpstr>
      <vt:lpstr>Join Game</vt:lpstr>
      <vt:lpstr>Join Game</vt:lpstr>
      <vt:lpstr>Join Game</vt:lpstr>
      <vt:lpstr>Join Game</vt:lpstr>
      <vt:lpstr>Join Game</vt:lpstr>
      <vt:lpstr>Join Game</vt:lpstr>
      <vt:lpstr>Join Game</vt:lpstr>
      <vt:lpstr>Join Game</vt:lpstr>
      <vt:lpstr>0x4340</vt:lpstr>
      <vt:lpstr>0x4340</vt:lpstr>
      <vt:lpstr>0x4340</vt:lpstr>
      <vt:lpstr>0x4340</vt:lpstr>
      <vt:lpstr>0x4340</vt:lpstr>
      <vt:lpstr>0x4341</vt:lpstr>
      <vt:lpstr>Success!</vt:lpstr>
      <vt:lpstr>Conclusion</vt:lpstr>
      <vt:lpstr>Warnings</vt:lpstr>
      <vt:lpstr>Credits</vt:lpstr>
      <vt:lpstr>Useful tools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MGO?</dc:title>
  <cp:lastModifiedBy>zi</cp:lastModifiedBy>
  <cp:revision>1</cp:revision>
  <dcterms:modified xsi:type="dcterms:W3CDTF">2014-09-26T08:10:01Z</dcterms:modified>
</cp:coreProperties>
</file>